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54"/>
  </p:notesMasterIdLst>
  <p:sldIdLst>
    <p:sldId id="256" r:id="rId2"/>
    <p:sldId id="274" r:id="rId3"/>
    <p:sldId id="341" r:id="rId4"/>
    <p:sldId id="292" r:id="rId5"/>
    <p:sldId id="347" r:id="rId6"/>
    <p:sldId id="343" r:id="rId7"/>
    <p:sldId id="349" r:id="rId8"/>
    <p:sldId id="344" r:id="rId9"/>
    <p:sldId id="348" r:id="rId10"/>
    <p:sldId id="345" r:id="rId11"/>
    <p:sldId id="350" r:id="rId12"/>
    <p:sldId id="342" r:id="rId13"/>
    <p:sldId id="339" r:id="rId14"/>
    <p:sldId id="351" r:id="rId15"/>
    <p:sldId id="338" r:id="rId16"/>
    <p:sldId id="419" r:id="rId17"/>
    <p:sldId id="421" r:id="rId18"/>
    <p:sldId id="365" r:id="rId19"/>
    <p:sldId id="411" r:id="rId20"/>
    <p:sldId id="412" r:id="rId21"/>
    <p:sldId id="413" r:id="rId22"/>
    <p:sldId id="414" r:id="rId23"/>
    <p:sldId id="410" r:id="rId24"/>
    <p:sldId id="340" r:id="rId25"/>
    <p:sldId id="367" r:id="rId26"/>
    <p:sldId id="409" r:id="rId27"/>
    <p:sldId id="415" r:id="rId28"/>
    <p:sldId id="416" r:id="rId29"/>
    <p:sldId id="417" r:id="rId30"/>
    <p:sldId id="371" r:id="rId31"/>
    <p:sldId id="352" r:id="rId32"/>
    <p:sldId id="372" r:id="rId33"/>
    <p:sldId id="355" r:id="rId34"/>
    <p:sldId id="383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359" r:id="rId44"/>
    <p:sldId id="387" r:id="rId45"/>
    <p:sldId id="420" r:id="rId46"/>
    <p:sldId id="362" r:id="rId47"/>
    <p:sldId id="361" r:id="rId48"/>
    <p:sldId id="389" r:id="rId49"/>
    <p:sldId id="390" r:id="rId50"/>
    <p:sldId id="391" r:id="rId51"/>
    <p:sldId id="418" r:id="rId52"/>
    <p:sldId id="260" r:id="rId5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혜영 신" initials="혜신" lastIdx="1" clrIdx="0">
    <p:extLst>
      <p:ext uri="{19B8F6BF-5375-455C-9EA6-DF929625EA0E}">
        <p15:presenceInfo xmlns:p15="http://schemas.microsoft.com/office/powerpoint/2012/main" userId="b84c3de6288511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EF5"/>
    <a:srgbClr val="5D3BED"/>
    <a:srgbClr val="5851DF"/>
    <a:srgbClr val="FFCCCC"/>
    <a:srgbClr val="FF7C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1" autoAdjust="0"/>
    <p:restoredTop sz="96513" autoAdjust="0"/>
  </p:normalViewPr>
  <p:slideViewPr>
    <p:cSldViewPr snapToGrid="0">
      <p:cViewPr varScale="1">
        <p:scale>
          <a:sx n="114" d="100"/>
          <a:sy n="114" d="100"/>
        </p:scale>
        <p:origin x="1470" y="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B4222-5239-4715-A07C-C8E27B500C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C3D2B-C123-4C4A-94B4-494AAF6040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6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6468-A080-46EB-8C71-29FE87053532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클라우드팀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4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1E72-FB71-4D82-BA2E-A1E84862405F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DXT Center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2F0AC-B3F2-4554-BA41-5E36EC096800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DXT Center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84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87AE5-E3F7-41BD-A241-39F2A174DF80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DXT Center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4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491F-B14C-4574-94BD-A6FAB42AAE21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클라우드팀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91A4-F332-4D73-98A1-0A9DF6A80EB3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클라우드팀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7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9107-4F44-4466-AEB7-4A092683B1E8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클라우드팀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CEEC-43FF-4564-8431-FECC9D7B5DE1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클라우드팀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1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XT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905" y="315400"/>
            <a:ext cx="8543925" cy="3884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%</a:t>
            </a:r>
            <a:r>
              <a:rPr lang="ko-KR" altLang="en-US" dirty="0"/>
              <a:t>문서제목</a:t>
            </a:r>
            <a:r>
              <a:rPr lang="en-US" altLang="ko-KR" dirty="0"/>
              <a:t>%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0905" y="5544079"/>
            <a:ext cx="222885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D3C54885-E3E9-4FFC-B98D-C505B5C5AF50}" type="datetime1">
              <a:rPr lang="ko-KR" altLang="en-US" smtClean="0"/>
              <a:pPr/>
              <a:t>2022-08-03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37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XT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 userDrawn="1"/>
        </p:nvCxnSpPr>
        <p:spPr>
          <a:xfrm>
            <a:off x="-1" y="6604405"/>
            <a:ext cx="9906001" cy="0"/>
          </a:xfrm>
          <a:prstGeom prst="line">
            <a:avLst/>
          </a:prstGeom>
          <a:ln>
            <a:solidFill>
              <a:srgbClr val="436E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44929" y="199799"/>
            <a:ext cx="9186938" cy="428851"/>
          </a:xfrm>
        </p:spPr>
        <p:txBody>
          <a:bodyPr anchor="t">
            <a:normAutofit/>
          </a:bodyPr>
          <a:lstStyle>
            <a:lvl1pPr algn="l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244475" y="721279"/>
            <a:ext cx="9187392" cy="10324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63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XT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 userDrawn="1"/>
        </p:nvCxnSpPr>
        <p:spPr>
          <a:xfrm>
            <a:off x="-1" y="6604405"/>
            <a:ext cx="9906001" cy="0"/>
          </a:xfrm>
          <a:prstGeom prst="line">
            <a:avLst/>
          </a:prstGeom>
          <a:ln>
            <a:solidFill>
              <a:srgbClr val="436E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E1A023-1232-45D5-B155-BA92123EEACA}"/>
              </a:ext>
            </a:extLst>
          </p:cNvPr>
          <p:cNvCxnSpPr/>
          <p:nvPr userDrawn="1"/>
        </p:nvCxnSpPr>
        <p:spPr>
          <a:xfrm>
            <a:off x="244928" y="628650"/>
            <a:ext cx="9144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5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31F9-4CFC-473F-A480-27C19A96580D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DXT Center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0027-C982-49E2-A75A-ED0D4790B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80D55C99-4CFC-4F09-B4C5-D78208C5565E}" type="datetime1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클라우드팀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6E9B0027-C982-49E2-A75A-ED0D4790B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w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wmf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wm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wmf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emf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70905" y="315399"/>
            <a:ext cx="8543925" cy="817209"/>
          </a:xfrm>
        </p:spPr>
        <p:txBody>
          <a:bodyPr>
            <a:normAutofit/>
          </a:bodyPr>
          <a:lstStyle/>
          <a:p>
            <a:r>
              <a:rPr lang="ko-KR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메타시스템 구축 프로젝트 </a:t>
            </a:r>
            <a:r>
              <a:rPr lang="en-US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(</a:t>
            </a:r>
            <a:r>
              <a:rPr lang="ko-KR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업그레이드</a:t>
            </a:r>
            <a:r>
              <a:rPr lang="en-US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)</a:t>
            </a:r>
            <a:endParaRPr lang="ko-KR" altLang="ko-KR" sz="2000" dirty="0">
              <a:effectLst/>
              <a:latin typeface="+mn-ea"/>
              <a:ea typeface="+mn-ea"/>
            </a:endParaRP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70905" y="5976340"/>
            <a:ext cx="2228850" cy="365125"/>
          </a:xfrm>
        </p:spPr>
        <p:txBody>
          <a:bodyPr/>
          <a:lstStyle/>
          <a:p>
            <a:fld id="{361CE425-ED45-4EE7-A7E3-B806B3482A69}" type="datetime1">
              <a:rPr lang="ko-KR" altLang="en-US" smtClean="0"/>
              <a:t>2022-08-03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40C3DD-BCA2-4DC9-BE6B-824B82064BA4}"/>
              </a:ext>
            </a:extLst>
          </p:cNvPr>
          <p:cNvSpPr/>
          <p:nvPr/>
        </p:nvSpPr>
        <p:spPr>
          <a:xfrm>
            <a:off x="470905" y="3022115"/>
            <a:ext cx="8953649" cy="55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GSMETA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사용 설명서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교육자료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032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962">
            <a:extLst>
              <a:ext uri="{FF2B5EF4-FFF2-40B4-BE49-F238E27FC236}">
                <a16:creationId xmlns:a16="http://schemas.microsoft.com/office/drawing/2014/main" id="{EBC3CA66-8515-4F1C-BFFA-B913ECE6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53" y="4846505"/>
            <a:ext cx="959207" cy="5160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도구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(DA#)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 통합관리 환경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155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및 표준 통합 환경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B3D602-3E69-43BE-90E3-EE47E2065F3C}"/>
              </a:ext>
            </a:extLst>
          </p:cNvPr>
          <p:cNvGrpSpPr/>
          <p:nvPr/>
        </p:nvGrpSpPr>
        <p:grpSpPr>
          <a:xfrm>
            <a:off x="3339757" y="1839377"/>
            <a:ext cx="2160687" cy="3979499"/>
            <a:chOff x="3527002" y="2329821"/>
            <a:chExt cx="2542873" cy="3979499"/>
          </a:xfrm>
        </p:grpSpPr>
        <p:sp>
          <p:nvSpPr>
            <p:cNvPr id="8" name="AutoShape 84">
              <a:extLst>
                <a:ext uri="{FF2B5EF4-FFF2-40B4-BE49-F238E27FC236}">
                  <a16:creationId xmlns:a16="http://schemas.microsoft.com/office/drawing/2014/main" id="{69C2123C-146C-47E1-B261-C5E3ABFCC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002" y="2329821"/>
              <a:ext cx="2528190" cy="3979499"/>
            </a:xfrm>
            <a:prstGeom prst="can">
              <a:avLst>
                <a:gd name="adj" fmla="val 22429"/>
              </a:avLst>
            </a:prstGeom>
            <a:gradFill rotWithShape="1">
              <a:gsLst>
                <a:gs pos="0">
                  <a:srgbClr val="EAEAEA"/>
                </a:gs>
                <a:gs pos="50000">
                  <a:schemeClr val="bg1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noAutofit/>
            </a:bodyPr>
            <a:lstStyle>
              <a:defPPr>
                <a:defRPr lang="ko-KR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57">
              <a:extLst>
                <a:ext uri="{FF2B5EF4-FFF2-40B4-BE49-F238E27FC236}">
                  <a16:creationId xmlns:a16="http://schemas.microsoft.com/office/drawing/2014/main" id="{4323F89A-B424-4F3C-A637-CA1136903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7449" y="2413930"/>
              <a:ext cx="24624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저장소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(Repository)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FD556F-2D88-4C75-AB95-391074968356}"/>
              </a:ext>
            </a:extLst>
          </p:cNvPr>
          <p:cNvGrpSpPr/>
          <p:nvPr/>
        </p:nvGrpSpPr>
        <p:grpSpPr>
          <a:xfrm>
            <a:off x="7017571" y="2599503"/>
            <a:ext cx="1904497" cy="1954434"/>
            <a:chOff x="6686904" y="2923193"/>
            <a:chExt cx="1904497" cy="1954434"/>
          </a:xfrm>
        </p:grpSpPr>
        <p:sp>
          <p:nvSpPr>
            <p:cNvPr id="11" name="AutoShape 84">
              <a:extLst>
                <a:ext uri="{FF2B5EF4-FFF2-40B4-BE49-F238E27FC236}">
                  <a16:creationId xmlns:a16="http://schemas.microsoft.com/office/drawing/2014/main" id="{E218D41B-7BE9-49FE-9E15-1E3C6608D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840" y="4192571"/>
              <a:ext cx="1809750" cy="685056"/>
            </a:xfrm>
            <a:prstGeom prst="can">
              <a:avLst>
                <a:gd name="adj" fmla="val 17018"/>
              </a:avLst>
            </a:prstGeom>
            <a:gradFill rotWithShape="1">
              <a:gsLst>
                <a:gs pos="0">
                  <a:srgbClr val="EAEAEA"/>
                </a:gs>
                <a:gs pos="50000">
                  <a:schemeClr val="bg1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noAutofit/>
            </a:bodyPr>
            <a:lstStyle>
              <a:defPPr>
                <a:defRPr lang="ko-KR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  <a:cs typeface="+mn-cs"/>
                </a:defRPr>
              </a:lvl9pPr>
            </a:lstStyle>
            <a:p>
              <a:pPr latinLnBrk="0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 Box 85">
              <a:extLst>
                <a:ext uri="{FF2B5EF4-FFF2-40B4-BE49-F238E27FC236}">
                  <a16:creationId xmlns:a16="http://schemas.microsoft.com/office/drawing/2014/main" id="{DF6B8A18-0C1F-4119-8FDC-5CFBBBD0C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04" y="2923193"/>
              <a:ext cx="19044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DATABASE(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pic>
          <p:nvPicPr>
            <p:cNvPr id="14" name="table">
              <a:extLst>
                <a:ext uri="{FF2B5EF4-FFF2-40B4-BE49-F238E27FC236}">
                  <a16:creationId xmlns:a16="http://schemas.microsoft.com/office/drawing/2014/main" id="{BEB26EE1-DF08-4DF1-AEC2-5E4F4A3B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435" y="3241702"/>
              <a:ext cx="1176338" cy="96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table">
              <a:extLst>
                <a:ext uri="{FF2B5EF4-FFF2-40B4-BE49-F238E27FC236}">
                  <a16:creationId xmlns:a16="http://schemas.microsoft.com/office/drawing/2014/main" id="{F6F0597E-AFF8-4F9C-BB8E-94A649DDA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4899" y="3386164"/>
              <a:ext cx="1169987" cy="9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table">
              <a:extLst>
                <a:ext uri="{FF2B5EF4-FFF2-40B4-BE49-F238E27FC236}">
                  <a16:creationId xmlns:a16="http://schemas.microsoft.com/office/drawing/2014/main" id="{85E7F2F7-107E-48D2-8B9F-5E370BDEE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360" y="3530627"/>
              <a:ext cx="1169988" cy="969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table">
              <a:extLst>
                <a:ext uri="{FF2B5EF4-FFF2-40B4-BE49-F238E27FC236}">
                  <a16:creationId xmlns:a16="http://schemas.microsoft.com/office/drawing/2014/main" id="{41BE93AE-5344-491D-B11C-68226265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824" y="3675089"/>
              <a:ext cx="1176337" cy="969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37D7929-0E01-4302-A1E0-778A8235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63796"/>
              </p:ext>
            </p:extLst>
          </p:nvPr>
        </p:nvGraphicFramePr>
        <p:xfrm>
          <a:off x="3640193" y="2434500"/>
          <a:ext cx="154305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표준화 정보</a:t>
                      </a:r>
                    </a:p>
                  </a:txBody>
                  <a:tcPr marL="91441" marR="9144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표준단어</a:t>
                      </a:r>
                    </a:p>
                  </a:txBody>
                  <a:tcPr marL="91441" marR="91441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표준도메인</a:t>
                      </a:r>
                    </a:p>
                  </a:txBody>
                  <a:tcPr marL="91441" marR="91441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표준용어</a:t>
                      </a:r>
                    </a:p>
                  </a:txBody>
                  <a:tcPr marL="91441" marR="91441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B3AABB-3155-412B-9533-A15CF9F7E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5781"/>
              </p:ext>
            </p:extLst>
          </p:nvPr>
        </p:nvGraphicFramePr>
        <p:xfrm>
          <a:off x="3640193" y="3658636"/>
          <a:ext cx="1543051" cy="61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 정보</a:t>
                      </a:r>
                    </a:p>
                  </a:txBody>
                  <a:tcPr marL="91441" marR="91441" marT="45690" marB="456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모델</a:t>
                      </a:r>
                    </a:p>
                  </a:txBody>
                  <a:tcPr marL="91441" marR="91441" marT="45690" marB="45690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꺾인 연결선 37">
            <a:extLst>
              <a:ext uri="{FF2B5EF4-FFF2-40B4-BE49-F238E27FC236}">
                <a16:creationId xmlns:a16="http://schemas.microsoft.com/office/drawing/2014/main" id="{70E55841-5222-446B-911B-320A69DD87D6}"/>
              </a:ext>
            </a:extLst>
          </p:cNvPr>
          <p:cNvCxnSpPr>
            <a:cxnSpLocks/>
            <a:stCxn id="38" idx="0"/>
          </p:cNvCxnSpPr>
          <p:nvPr/>
        </p:nvCxnSpPr>
        <p:spPr bwMode="auto">
          <a:xfrm rot="5400000" flipH="1" flipV="1">
            <a:off x="1775086" y="2981396"/>
            <a:ext cx="1072380" cy="2657838"/>
          </a:xfrm>
          <a:prstGeom prst="bentConnector2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arrow"/>
            <a:tailEnd type="arrow"/>
          </a:ln>
          <a:effectLst/>
        </p:spPr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D8922C2-B668-46E4-8E61-419E24009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55625"/>
              </p:ext>
            </p:extLst>
          </p:nvPr>
        </p:nvGraphicFramePr>
        <p:xfrm>
          <a:off x="3627865" y="4601714"/>
          <a:ext cx="1543051" cy="100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 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91441" marR="91441" marT="45690" marB="456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91441" marR="91441" marT="45690" marB="45690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등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1" marR="91441" marT="45690" marB="45690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" name="꺾인 연결선 40">
            <a:extLst>
              <a:ext uri="{FF2B5EF4-FFF2-40B4-BE49-F238E27FC236}">
                <a16:creationId xmlns:a16="http://schemas.microsoft.com/office/drawing/2014/main" id="{BA98D80C-9E33-4F6E-98BB-85D1EA1CD95F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060988" y="1456223"/>
            <a:ext cx="187751" cy="2361211"/>
          </a:xfrm>
          <a:prstGeom prst="bentConnector2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/>
            <a:tailEnd type="arrow"/>
          </a:ln>
          <a:effectLst/>
        </p:spPr>
      </p:cxnSp>
      <p:sp>
        <p:nvSpPr>
          <p:cNvPr id="30" name="Text Box 87">
            <a:extLst>
              <a:ext uri="{FF2B5EF4-FFF2-40B4-BE49-F238E27FC236}">
                <a16:creationId xmlns:a16="http://schemas.microsoft.com/office/drawing/2014/main" id="{0A0D9440-A5EB-4959-A3D7-8B2AE1C90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356" y="1920607"/>
            <a:ext cx="398258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모델에서 개발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테이블 및 오브젝트 반영 요청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운영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테이블 및 기타 오브젝트 반영 요청</a:t>
            </a:r>
          </a:p>
        </p:txBody>
      </p:sp>
      <p:cxnSp>
        <p:nvCxnSpPr>
          <p:cNvPr id="31" name="꺾인 연결선 40">
            <a:extLst>
              <a:ext uri="{FF2B5EF4-FFF2-40B4-BE49-F238E27FC236}">
                <a16:creationId xmlns:a16="http://schemas.microsoft.com/office/drawing/2014/main" id="{B039D749-4723-4506-B3EE-44882F96AC5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rot="5400000">
            <a:off x="6484131" y="3240724"/>
            <a:ext cx="199038" cy="2825464"/>
          </a:xfrm>
          <a:prstGeom prst="bentConnector2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/>
            <a:tailEnd type="arrow"/>
          </a:ln>
          <a:effectLst/>
        </p:spPr>
      </p:cxnSp>
      <p:sp>
        <p:nvSpPr>
          <p:cNvPr id="42" name="Text Box 83">
            <a:extLst>
              <a:ext uri="{FF2B5EF4-FFF2-40B4-BE49-F238E27FC236}">
                <a16:creationId xmlns:a16="http://schemas.microsoft.com/office/drawing/2014/main" id="{E89EA8EB-552A-4669-A197-20E3080A6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412" y="3925354"/>
            <a:ext cx="174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모델정보등록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0" hangingPunct="1">
              <a:spcBef>
                <a:spcPct val="50000"/>
              </a:spcBef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올리기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내리기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데이터 활용</a:t>
            </a:r>
          </a:p>
        </p:txBody>
      </p:sp>
      <p:sp>
        <p:nvSpPr>
          <p:cNvPr id="49" name="Text Box 83">
            <a:extLst>
              <a:ext uri="{FF2B5EF4-FFF2-40B4-BE49-F238E27FC236}">
                <a16:creationId xmlns:a16="http://schemas.microsoft.com/office/drawing/2014/main" id="{82264489-A151-48C3-8DBC-A99D15CFE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652" y="2639712"/>
            <a:ext cx="174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 신청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모델변경신청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신청</a:t>
            </a:r>
          </a:p>
        </p:txBody>
      </p:sp>
      <p:sp>
        <p:nvSpPr>
          <p:cNvPr id="60" name="Text Box 83">
            <a:extLst>
              <a:ext uri="{FF2B5EF4-FFF2-40B4-BE49-F238E27FC236}">
                <a16:creationId xmlns:a16="http://schemas.microsoft.com/office/drawing/2014/main" id="{2627645D-07B3-4041-8185-085BBADAB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289" y="4841945"/>
            <a:ext cx="32617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171450" indent="-171450" eaLnBrk="1" latinLnBrk="0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수집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스케줄링 또는 즉시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61" name="꺾인 연결선 40">
            <a:extLst>
              <a:ext uri="{FF2B5EF4-FFF2-40B4-BE49-F238E27FC236}">
                <a16:creationId xmlns:a16="http://schemas.microsoft.com/office/drawing/2014/main" id="{30172ED1-0630-4DBE-AE27-1F0F3CA1252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70916" y="2983140"/>
            <a:ext cx="1920591" cy="79677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/>
            <a:tailEnd type="arrow"/>
          </a:ln>
          <a:effectLst/>
        </p:spPr>
      </p:cxnSp>
      <p:pic>
        <p:nvPicPr>
          <p:cNvPr id="65" name="Picture 169" descr="j0255117">
            <a:extLst>
              <a:ext uri="{FF2B5EF4-FFF2-40B4-BE49-F238E27FC236}">
                <a16:creationId xmlns:a16="http://schemas.microsoft.com/office/drawing/2014/main" id="{493A4FBC-43C7-4536-B66A-E1845C74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5" y="2637555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69" descr="j0255117">
            <a:extLst>
              <a:ext uri="{FF2B5EF4-FFF2-40B4-BE49-F238E27FC236}">
                <a16:creationId xmlns:a16="http://schemas.microsoft.com/office/drawing/2014/main" id="{0D95D0FF-F4BE-4B31-8879-24858E2F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75" y="4769937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668978-CF2A-4B38-A742-9AE3C78D27ED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2962">
            <a:extLst>
              <a:ext uri="{FF2B5EF4-FFF2-40B4-BE49-F238E27FC236}">
                <a16:creationId xmlns:a16="http://schemas.microsoft.com/office/drawing/2014/main" id="{02F461CB-ADAD-4B25-B925-FBD2CDFFF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79" y="2789069"/>
            <a:ext cx="959207" cy="5160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메타시스템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(GSMETA)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69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559A786-208B-45ED-BAA8-DF543956813F}"/>
              </a:ext>
            </a:extLst>
          </p:cNvPr>
          <p:cNvSpPr/>
          <p:nvPr/>
        </p:nvSpPr>
        <p:spPr>
          <a:xfrm>
            <a:off x="-3" y="3429001"/>
            <a:ext cx="9905999" cy="3429000"/>
          </a:xfrm>
          <a:prstGeom prst="rect">
            <a:avLst/>
          </a:prstGeom>
          <a:solidFill>
            <a:srgbClr val="436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4DAA9-0E80-4311-944B-458D7AD3341B}"/>
              </a:ext>
            </a:extLst>
          </p:cNvPr>
          <p:cNvSpPr txBox="1"/>
          <p:nvPr/>
        </p:nvSpPr>
        <p:spPr>
          <a:xfrm>
            <a:off x="1" y="2520000"/>
            <a:ext cx="99059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436EF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dirty="0">
                <a:solidFill>
                  <a:srgbClr val="436EF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endParaRPr lang="en-US" altLang="ko-KR" sz="3600" b="1" dirty="0">
              <a:solidFill>
                <a:srgbClr val="436EF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B5069-63D7-46F8-86E2-EC7B0F29D17B}"/>
              </a:ext>
            </a:extLst>
          </p:cNvPr>
          <p:cNvSpPr txBox="1"/>
          <p:nvPr/>
        </p:nvSpPr>
        <p:spPr>
          <a:xfrm>
            <a:off x="3749039" y="3611665"/>
            <a:ext cx="6156955" cy="329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및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 프로세스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83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5BB268-DF0D-4EE0-A571-6B8ECF6055B0}"/>
              </a:ext>
            </a:extLst>
          </p:cNvPr>
          <p:cNvCxnSpPr>
            <a:cxnSpLocks/>
          </p:cNvCxnSpPr>
          <p:nvPr/>
        </p:nvCxnSpPr>
        <p:spPr>
          <a:xfrm>
            <a:off x="358374" y="4797631"/>
            <a:ext cx="9036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8FCAD2E-A73F-417B-92A2-D98FA00CA13D}"/>
              </a:ext>
            </a:extLst>
          </p:cNvPr>
          <p:cNvCxnSpPr>
            <a:cxnSpLocks/>
          </p:cNvCxnSpPr>
          <p:nvPr/>
        </p:nvCxnSpPr>
        <p:spPr>
          <a:xfrm>
            <a:off x="358374" y="5424877"/>
            <a:ext cx="9036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9">
            <a:extLst>
              <a:ext uri="{FF2B5EF4-FFF2-40B4-BE49-F238E27FC236}">
                <a16:creationId xmlns:a16="http://schemas.microsoft.com/office/drawing/2014/main" id="{77C5B6D5-805C-499C-955B-2304AEF9A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70" y="1677916"/>
            <a:ext cx="931892" cy="3943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780" tIns="100051" rIns="78780" bIns="10005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buClr>
                <a:srgbClr val="ED7D31"/>
              </a:buClr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주체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788A20AE-6BE3-4701-9922-ECCEDA951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70" y="2182074"/>
            <a:ext cx="921736" cy="25212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사용자</a:t>
            </a:r>
            <a:endParaRPr lang="en-US" altLang="ko-KR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07515ECF-FAC5-49A3-BCC1-1F96F67C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70" y="5510851"/>
            <a:ext cx="921736" cy="6838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DBA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38C32A2-F733-431D-A43C-719B8C04FB32}"/>
              </a:ext>
            </a:extLst>
          </p:cNvPr>
          <p:cNvSpPr/>
          <p:nvPr/>
        </p:nvSpPr>
        <p:spPr bwMode="auto">
          <a:xfrm>
            <a:off x="8246541" y="885186"/>
            <a:ext cx="432000" cy="432000"/>
          </a:xfrm>
          <a:prstGeom prst="ellipse">
            <a:avLst/>
          </a:prstGeom>
          <a:solidFill>
            <a:srgbClr val="436E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META</a:t>
            </a:r>
            <a:endParaRPr kumimoji="0" lang="ko-KR" altLang="en-US" sz="1000" b="1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8C7B4A5-59B3-4D6A-8F64-C80554049FC4}"/>
              </a:ext>
            </a:extLst>
          </p:cNvPr>
          <p:cNvSpPr/>
          <p:nvPr/>
        </p:nvSpPr>
        <p:spPr bwMode="auto">
          <a:xfrm>
            <a:off x="8793107" y="884154"/>
            <a:ext cx="432000" cy="43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DA#</a:t>
            </a:r>
            <a:endParaRPr kumimoji="0" lang="ko-KR" altLang="en-US" sz="1000" b="1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258D6B-0593-4088-ABEC-A61EC85F96AF}"/>
              </a:ext>
            </a:extLst>
          </p:cNvPr>
          <p:cNvSpPr/>
          <p:nvPr/>
        </p:nvSpPr>
        <p:spPr bwMode="auto">
          <a:xfrm>
            <a:off x="7621289" y="845224"/>
            <a:ext cx="504056" cy="504000"/>
          </a:xfrm>
          <a:prstGeom prst="rect">
            <a:avLst/>
          </a:prstGeom>
          <a:solidFill>
            <a:srgbClr val="009B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범례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628A9D-CEB5-4C5F-89AF-5AEE76390511}"/>
              </a:ext>
            </a:extLst>
          </p:cNvPr>
          <p:cNvSpPr/>
          <p:nvPr/>
        </p:nvSpPr>
        <p:spPr bwMode="auto">
          <a:xfrm>
            <a:off x="8132883" y="845224"/>
            <a:ext cx="1206211" cy="5040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1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3E358869-4A50-4EF6-9CEA-A2C3E14CB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31" y="1677916"/>
            <a:ext cx="1910283" cy="3943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780" tIns="100051" rIns="78780" bIns="10005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buClr>
                <a:srgbClr val="ED7D31"/>
              </a:buClr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F0EE7A1E-5A7D-408C-9872-554F0F0A6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842" y="1677916"/>
            <a:ext cx="1910283" cy="3943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780" tIns="100051" rIns="78780" bIns="10005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buClr>
                <a:srgbClr val="ED7D31"/>
              </a:buClr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작성 및 신청</a:t>
            </a: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47AA2402-BF42-4227-A0EB-CF6F6CA96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753" y="1677916"/>
            <a:ext cx="1910283" cy="3943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780" tIns="100051" rIns="78780" bIns="10005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buClr>
                <a:srgbClr val="ED7D31"/>
              </a:buClr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18" name="AutoShape 68">
            <a:extLst>
              <a:ext uri="{FF2B5EF4-FFF2-40B4-BE49-F238E27FC236}">
                <a16:creationId xmlns:a16="http://schemas.microsoft.com/office/drawing/2014/main" id="{4F12234A-A29F-4B6F-9BC7-877310967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294" y="2472472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데이터 신청</a:t>
            </a:r>
          </a:p>
        </p:txBody>
      </p:sp>
      <p:sp>
        <p:nvSpPr>
          <p:cNvPr id="20" name="AutoShape 68">
            <a:extLst>
              <a:ext uri="{FF2B5EF4-FFF2-40B4-BE49-F238E27FC236}">
                <a16:creationId xmlns:a16="http://schemas.microsoft.com/office/drawing/2014/main" id="{7F67485A-D66F-4793-B7FD-F8390724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294" y="5751410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A997A5-2F71-413D-8C18-3E8C515C8F9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4257987" y="2760472"/>
            <a:ext cx="0" cy="29909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68">
            <a:extLst>
              <a:ext uri="{FF2B5EF4-FFF2-40B4-BE49-F238E27FC236}">
                <a16:creationId xmlns:a16="http://schemas.microsoft.com/office/drawing/2014/main" id="{26A98992-7F62-45F6-A63B-4A09AF1E0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291" y="2459568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내리기</a:t>
            </a:r>
          </a:p>
        </p:txBody>
      </p:sp>
      <p:sp>
        <p:nvSpPr>
          <p:cNvPr id="49" name="AutoShape 68">
            <a:extLst>
              <a:ext uri="{FF2B5EF4-FFF2-40B4-BE49-F238E27FC236}">
                <a16:creationId xmlns:a16="http://schemas.microsoft.com/office/drawing/2014/main" id="{A78751FB-A625-49FE-BA71-30BCEE763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291" y="3035376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작성</a:t>
            </a:r>
          </a:p>
        </p:txBody>
      </p:sp>
      <p:sp>
        <p:nvSpPr>
          <p:cNvPr id="50" name="AutoShape 68">
            <a:extLst>
              <a:ext uri="{FF2B5EF4-FFF2-40B4-BE49-F238E27FC236}">
                <a16:creationId xmlns:a16="http://schemas.microsoft.com/office/drawing/2014/main" id="{FB8637ED-4295-4856-A572-D754315C4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291" y="3611184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올리기</a:t>
            </a:r>
          </a:p>
        </p:txBody>
      </p:sp>
      <p:sp>
        <p:nvSpPr>
          <p:cNvPr id="51" name="AutoShape 68">
            <a:extLst>
              <a:ext uri="{FF2B5EF4-FFF2-40B4-BE49-F238E27FC236}">
                <a16:creationId xmlns:a16="http://schemas.microsoft.com/office/drawing/2014/main" id="{BF0E4DE9-4351-451E-AD4D-1BEB161A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291" y="4186993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신청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6FCEEB8-3A46-4693-9F5E-934F197C70D2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331984" y="2747568"/>
            <a:ext cx="0" cy="2988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BD8AB5B-3053-41BB-83E4-EE7FEE960C7E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6331984" y="3323376"/>
            <a:ext cx="0" cy="2878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B1F02ED-AEF2-4149-85F6-F8602DA4E9C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331984" y="3899184"/>
            <a:ext cx="0" cy="28780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utoShape 68">
            <a:extLst>
              <a:ext uri="{FF2B5EF4-FFF2-40B4-BE49-F238E27FC236}">
                <a16:creationId xmlns:a16="http://schemas.microsoft.com/office/drawing/2014/main" id="{FBE85B29-157E-4248-BF4F-3707FC21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291" y="5019165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0936A72-60CA-4604-B022-38288435ED64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6331984" y="4474993"/>
            <a:ext cx="0" cy="54417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utoShape 68">
            <a:extLst>
              <a:ext uri="{FF2B5EF4-FFF2-40B4-BE49-F238E27FC236}">
                <a16:creationId xmlns:a16="http://schemas.microsoft.com/office/drawing/2014/main" id="{4979206D-4A06-429F-AB85-BFD7B0B69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842" y="2472472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DB </a:t>
            </a: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5CFE959-85AC-4CF5-B2F0-1AA566CCF2F8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 flipV="1">
            <a:off x="7150677" y="2616472"/>
            <a:ext cx="409165" cy="254669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텍스트 개체 틀 4">
            <a:extLst>
              <a:ext uri="{FF2B5EF4-FFF2-40B4-BE49-F238E27FC236}">
                <a16:creationId xmlns:a16="http://schemas.microsoft.com/office/drawing/2014/main" id="{8D6FE2BB-8549-4C38-A335-67F524978D4B}"/>
              </a:ext>
            </a:extLst>
          </p:cNvPr>
          <p:cNvSpPr txBox="1">
            <a:spLocks/>
          </p:cNvSpPr>
          <p:nvPr/>
        </p:nvSpPr>
        <p:spPr>
          <a:xfrm>
            <a:off x="7460842" y="2802782"/>
            <a:ext cx="1923477" cy="360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20000"/>
              </a:lnSpc>
              <a:buNone/>
            </a:pPr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※ 개발</a:t>
            </a:r>
            <a:r>
              <a:rPr lang="en-US" altLang="ko-KR" sz="7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DB </a:t>
            </a:r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없는 경우 바로 운영 </a:t>
            </a:r>
            <a:r>
              <a:rPr lang="en-US" altLang="ko-KR" sz="7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DB</a:t>
            </a:r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로 반영</a:t>
            </a:r>
          </a:p>
        </p:txBody>
      </p:sp>
      <p:sp>
        <p:nvSpPr>
          <p:cNvPr id="81" name="AutoShape 68">
            <a:extLst>
              <a:ext uri="{FF2B5EF4-FFF2-40B4-BE49-F238E27FC236}">
                <a16:creationId xmlns:a16="http://schemas.microsoft.com/office/drawing/2014/main" id="{7200FB19-2B6F-49B5-B0F7-7D1A4BAF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552" y="5745230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sp>
        <p:nvSpPr>
          <p:cNvPr id="87" name="AutoShape 68">
            <a:extLst>
              <a:ext uri="{FF2B5EF4-FFF2-40B4-BE49-F238E27FC236}">
                <a16:creationId xmlns:a16="http://schemas.microsoft.com/office/drawing/2014/main" id="{E073A28B-BE33-4F82-9F25-03EEEF2E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842" y="3273248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반영신</a:t>
            </a: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</a:t>
            </a: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81676CD-B93B-492E-B8E1-549CDE87D286}"/>
              </a:ext>
            </a:extLst>
          </p:cNvPr>
          <p:cNvCxnSpPr>
            <a:cxnSpLocks/>
            <a:stCxn id="71" idx="3"/>
            <a:endCxn id="81" idx="3"/>
          </p:cNvCxnSpPr>
          <p:nvPr/>
        </p:nvCxnSpPr>
        <p:spPr>
          <a:xfrm flipH="1">
            <a:off x="9170938" y="2616472"/>
            <a:ext cx="26290" cy="3272758"/>
          </a:xfrm>
          <a:prstGeom prst="bentConnector3">
            <a:avLst>
              <a:gd name="adj1" fmla="val -86953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1C71F931-7713-4A13-8148-69DE0EC98E59}"/>
              </a:ext>
            </a:extLst>
          </p:cNvPr>
          <p:cNvCxnSpPr>
            <a:cxnSpLocks/>
            <a:stCxn id="71" idx="3"/>
            <a:endCxn id="81" idx="3"/>
          </p:cNvCxnSpPr>
          <p:nvPr/>
        </p:nvCxnSpPr>
        <p:spPr>
          <a:xfrm flipH="1">
            <a:off x="9170938" y="2616472"/>
            <a:ext cx="26290" cy="3272758"/>
          </a:xfrm>
          <a:prstGeom prst="bentConnector3">
            <a:avLst>
              <a:gd name="adj1" fmla="val -86953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E671B84-E3A3-4722-BE22-51FB02AA0E3B}"/>
              </a:ext>
            </a:extLst>
          </p:cNvPr>
          <p:cNvCxnSpPr>
            <a:cxnSpLocks/>
            <a:stCxn id="71" idx="2"/>
            <a:endCxn id="87" idx="0"/>
          </p:cNvCxnSpPr>
          <p:nvPr/>
        </p:nvCxnSpPr>
        <p:spPr>
          <a:xfrm>
            <a:off x="8378535" y="2760472"/>
            <a:ext cx="0" cy="51277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9">
            <a:extLst>
              <a:ext uri="{FF2B5EF4-FFF2-40B4-BE49-F238E27FC236}">
                <a16:creationId xmlns:a16="http://schemas.microsoft.com/office/drawing/2014/main" id="{5FFF5609-5B27-4AF8-9CC8-513B0C0A3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70" y="4873097"/>
            <a:ext cx="921736" cy="4574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</a:t>
            </a: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</a:t>
            </a:r>
          </a:p>
        </p:txBody>
      </p:sp>
      <p:sp>
        <p:nvSpPr>
          <p:cNvPr id="55" name="AutoShape 68">
            <a:extLst>
              <a:ext uri="{FF2B5EF4-FFF2-40B4-BE49-F238E27FC236}">
                <a16:creationId xmlns:a16="http://schemas.microsoft.com/office/drawing/2014/main" id="{0B55175A-6907-4D52-AB77-8B7E42BEA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699" y="2472472"/>
            <a:ext cx="1637386" cy="28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 </a:t>
            </a: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발행</a:t>
            </a:r>
          </a:p>
        </p:txBody>
      </p:sp>
      <p:sp>
        <p:nvSpPr>
          <p:cNvPr id="58" name="Rectangle 39">
            <a:extLst>
              <a:ext uri="{FF2B5EF4-FFF2-40B4-BE49-F238E27FC236}">
                <a16:creationId xmlns:a16="http://schemas.microsoft.com/office/drawing/2014/main" id="{2A3F485D-C47F-4019-B5C1-077973422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68" y="1677916"/>
            <a:ext cx="1747535" cy="3943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780" tIns="100051" rIns="78780" bIns="10005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buClr>
                <a:srgbClr val="ED7D31"/>
              </a:buClr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JIRA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E73BDCD6-CEA9-4F8E-B5AC-6DA1D69EB722}"/>
              </a:ext>
            </a:extLst>
          </p:cNvPr>
          <p:cNvCxnSpPr>
            <a:cxnSpLocks/>
            <a:stCxn id="55" idx="0"/>
            <a:endCxn id="18" idx="0"/>
          </p:cNvCxnSpPr>
          <p:nvPr/>
        </p:nvCxnSpPr>
        <p:spPr>
          <a:xfrm rot="5400000" flipH="1" flipV="1">
            <a:off x="3254189" y="1468675"/>
            <a:ext cx="12700" cy="2007595"/>
          </a:xfrm>
          <a:prstGeom prst="bentConnector3">
            <a:avLst>
              <a:gd name="adj1" fmla="val 199633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E5BED4D4-B273-4C70-B3FD-3FC99C2378B3}"/>
              </a:ext>
            </a:extLst>
          </p:cNvPr>
          <p:cNvSpPr/>
          <p:nvPr/>
        </p:nvSpPr>
        <p:spPr bwMode="auto">
          <a:xfrm>
            <a:off x="4889040" y="1431455"/>
            <a:ext cx="432000" cy="432000"/>
          </a:xfrm>
          <a:prstGeom prst="ellipse">
            <a:avLst/>
          </a:prstGeom>
          <a:solidFill>
            <a:srgbClr val="436E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META</a:t>
            </a:r>
            <a:endParaRPr kumimoji="0" lang="ko-KR" altLang="en-US" sz="1000" b="1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E808170-3F81-4601-A9A6-50EDD034E885}"/>
              </a:ext>
            </a:extLst>
          </p:cNvPr>
          <p:cNvSpPr/>
          <p:nvPr/>
        </p:nvSpPr>
        <p:spPr bwMode="auto">
          <a:xfrm>
            <a:off x="9009107" y="1448314"/>
            <a:ext cx="432000" cy="432000"/>
          </a:xfrm>
          <a:prstGeom prst="ellipse">
            <a:avLst/>
          </a:prstGeom>
          <a:solidFill>
            <a:srgbClr val="436E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META</a:t>
            </a:r>
            <a:endParaRPr kumimoji="0" lang="ko-KR" altLang="en-US" sz="1000" b="1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C9EF2D9-831E-410D-AAC6-CDB8C5EB9FAC}"/>
              </a:ext>
            </a:extLst>
          </p:cNvPr>
          <p:cNvSpPr/>
          <p:nvPr/>
        </p:nvSpPr>
        <p:spPr bwMode="auto">
          <a:xfrm>
            <a:off x="7048777" y="1448314"/>
            <a:ext cx="432000" cy="432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-100" normalizeH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DA#</a:t>
            </a:r>
            <a:endParaRPr kumimoji="0" lang="ko-KR" altLang="en-US" sz="1000" b="1" i="0" u="none" strike="noStrike" cap="none" spc="-100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00CDA73-BD43-4533-9391-1D1B4F35F900}"/>
              </a:ext>
            </a:extLst>
          </p:cNvPr>
          <p:cNvSpPr/>
          <p:nvPr/>
        </p:nvSpPr>
        <p:spPr bwMode="auto">
          <a:xfrm>
            <a:off x="3236235" y="5529230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Mail</a:t>
            </a:r>
            <a:endParaRPr kumimoji="0" lang="ko-KR" altLang="en-US" sz="9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2102A63-4140-459E-8719-A3EC5558F12E}"/>
              </a:ext>
            </a:extLst>
          </p:cNvPr>
          <p:cNvSpPr/>
          <p:nvPr/>
        </p:nvSpPr>
        <p:spPr bwMode="auto">
          <a:xfrm>
            <a:off x="5411897" y="4851716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Mail</a:t>
            </a:r>
            <a:endParaRPr kumimoji="0" lang="ko-KR" altLang="en-US" sz="9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864288-59C4-4132-B4F1-BFB6E35D7D5E}"/>
              </a:ext>
            </a:extLst>
          </p:cNvPr>
          <p:cNvSpPr txBox="1"/>
          <p:nvPr/>
        </p:nvSpPr>
        <p:spPr>
          <a:xfrm>
            <a:off x="7815451" y="286147"/>
            <a:ext cx="15236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텍스트 개체 틀 6">
            <a:extLst>
              <a:ext uri="{FF2B5EF4-FFF2-40B4-BE49-F238E27FC236}">
                <a16:creationId xmlns:a16="http://schemas.microsoft.com/office/drawing/2014/main" id="{19E0E86C-FEB1-48AD-8D47-16A5045687D8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모델변경신청 및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프로세스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21E3D8D-4D60-4CB1-86AD-EC31C5DCD4D6}"/>
              </a:ext>
            </a:extLst>
          </p:cNvPr>
          <p:cNvSpPr/>
          <p:nvPr/>
        </p:nvSpPr>
        <p:spPr bwMode="auto">
          <a:xfrm>
            <a:off x="3605384" y="5530488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SLACK</a:t>
            </a:r>
            <a:endParaRPr kumimoji="0" lang="ko-KR" altLang="en-US" sz="6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45CEA91-0DA3-47CD-B96F-25A38E4E4F49}"/>
              </a:ext>
            </a:extLst>
          </p:cNvPr>
          <p:cNvSpPr/>
          <p:nvPr/>
        </p:nvSpPr>
        <p:spPr bwMode="auto">
          <a:xfrm>
            <a:off x="5787538" y="4857548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SLACK</a:t>
            </a:r>
            <a:endParaRPr kumimoji="0" lang="ko-KR" altLang="en-US" sz="6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D29A248-4FB4-462A-8ED5-25419878B1E0}"/>
              </a:ext>
            </a:extLst>
          </p:cNvPr>
          <p:cNvSpPr/>
          <p:nvPr/>
        </p:nvSpPr>
        <p:spPr bwMode="auto">
          <a:xfrm>
            <a:off x="7210507" y="5611259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Mail</a:t>
            </a:r>
            <a:endParaRPr kumimoji="0" lang="ko-KR" altLang="en-US" sz="9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ED17689-C379-48B3-BF5A-A24A31CD0B8D}"/>
              </a:ext>
            </a:extLst>
          </p:cNvPr>
          <p:cNvSpPr/>
          <p:nvPr/>
        </p:nvSpPr>
        <p:spPr bwMode="auto">
          <a:xfrm>
            <a:off x="7594999" y="5606284"/>
            <a:ext cx="360000" cy="36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SLACK</a:t>
            </a:r>
            <a:endParaRPr kumimoji="0" lang="ko-KR" altLang="en-US" sz="6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9129CB6D-B4D1-4F53-AC9B-97D2CC634D60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5076680" y="2603568"/>
            <a:ext cx="436611" cy="329184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8EBFEA3-6221-4CE1-BF27-F2F893683956}"/>
              </a:ext>
            </a:extLst>
          </p:cNvPr>
          <p:cNvCxnSpPr>
            <a:cxnSpLocks/>
            <a:stCxn id="55" idx="0"/>
            <a:endCxn id="27" idx="0"/>
          </p:cNvCxnSpPr>
          <p:nvPr/>
        </p:nvCxnSpPr>
        <p:spPr>
          <a:xfrm rot="5400000" flipH="1" flipV="1">
            <a:off x="4284736" y="425224"/>
            <a:ext cx="12904" cy="4081592"/>
          </a:xfrm>
          <a:prstGeom prst="bentConnector3">
            <a:avLst>
              <a:gd name="adj1" fmla="val 18715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1BED408A-8850-4724-8D0F-AF8C899AACCB}"/>
              </a:ext>
            </a:extLst>
          </p:cNvPr>
          <p:cNvCxnSpPr>
            <a:cxnSpLocks/>
            <a:stCxn id="55" idx="0"/>
            <a:endCxn id="71" idx="0"/>
          </p:cNvCxnSpPr>
          <p:nvPr/>
        </p:nvCxnSpPr>
        <p:spPr>
          <a:xfrm rot="5400000" flipH="1" flipV="1">
            <a:off x="5314463" y="-591599"/>
            <a:ext cx="12700" cy="6128143"/>
          </a:xfrm>
          <a:prstGeom prst="bentConnector3">
            <a:avLst>
              <a:gd name="adj1" fmla="val 193089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0578ED9D-109E-476F-B278-6D9A6E57D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92538"/>
              </p:ext>
            </p:extLst>
          </p:nvPr>
        </p:nvGraphicFramePr>
        <p:xfrm>
          <a:off x="244928" y="838260"/>
          <a:ext cx="9187392" cy="5247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188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566959">
                  <a:extLst>
                    <a:ext uri="{9D8B030D-6E8A-4147-A177-3AD203B41FA5}">
                      <a16:colId xmlns:a16="http://schemas.microsoft.com/office/drawing/2014/main" val="3275171862"/>
                    </a:ext>
                  </a:extLst>
                </a:gridCol>
                <a:gridCol w="1391523">
                  <a:extLst>
                    <a:ext uri="{9D8B030D-6E8A-4147-A177-3AD203B41FA5}">
                      <a16:colId xmlns:a16="http://schemas.microsoft.com/office/drawing/2014/main" val="1104333871"/>
                    </a:ext>
                  </a:extLst>
                </a:gridCol>
                <a:gridCol w="1099380">
                  <a:extLst>
                    <a:ext uri="{9D8B030D-6E8A-4147-A177-3AD203B41FA5}">
                      <a16:colId xmlns:a16="http://schemas.microsoft.com/office/drawing/2014/main" val="2221734909"/>
                    </a:ext>
                  </a:extLst>
                </a:gridCol>
                <a:gridCol w="572140">
                  <a:extLst>
                    <a:ext uri="{9D8B030D-6E8A-4147-A177-3AD203B41FA5}">
                      <a16:colId xmlns:a16="http://schemas.microsoft.com/office/drawing/2014/main" val="3015815658"/>
                    </a:ext>
                  </a:extLst>
                </a:gridCol>
                <a:gridCol w="572140">
                  <a:extLst>
                    <a:ext uri="{9D8B030D-6E8A-4147-A177-3AD203B41FA5}">
                      <a16:colId xmlns:a16="http://schemas.microsoft.com/office/drawing/2014/main" val="2168709053"/>
                    </a:ext>
                  </a:extLst>
                </a:gridCol>
                <a:gridCol w="3117073">
                  <a:extLst>
                    <a:ext uri="{9D8B030D-6E8A-4147-A177-3AD203B41FA5}">
                      <a16:colId xmlns:a16="http://schemas.microsoft.com/office/drawing/2014/main" val="1823736188"/>
                    </a:ext>
                  </a:extLst>
                </a:gridCol>
                <a:gridCol w="1514989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일반사용자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DBA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668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표준데이터 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7207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: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데이터표준 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승인관리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승인관리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98463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결과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FROM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(E-mail) / SLACK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결과를 신청자에게 공유</a:t>
                      </a:r>
                      <a:endParaRPr lang="en-US" altLang="ko-KR" sz="8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734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A/R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DA# :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Repository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A/R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6552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내리기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DA# :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Repository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내리기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632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모델변경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DA# :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7898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올리기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DA# :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Repository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올리기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DA# :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Repository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97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: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데이터모델 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승인관리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승인관리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신청유형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2098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결과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FROM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(E-mail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 / SLACK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결과를 신청자에게 공유</a:t>
                      </a:r>
                      <a:endParaRPr lang="en-US" altLang="ko-KR" sz="8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6489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DB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: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반영관리 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이관신청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7699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: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반영관리 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승인관리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승인관리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[DDL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신청유형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1762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: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반영관리 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이관신청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7134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: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반영관리 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승인관리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신청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승인관리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[DDL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신청유형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이관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2507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결과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(E-mail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 / SLACK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결과를 신청자에게 공유</a:t>
                      </a:r>
                      <a:endParaRPr lang="en-US" altLang="ko-KR" sz="8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098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C4D259-E786-48D4-A4AD-66A004DA0A0B}"/>
              </a:ext>
            </a:extLst>
          </p:cNvPr>
          <p:cNvSpPr txBox="1"/>
          <p:nvPr/>
        </p:nvSpPr>
        <p:spPr>
          <a:xfrm>
            <a:off x="7815451" y="286147"/>
            <a:ext cx="15236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50339BD-3E37-4ECB-9B60-CDAE6DF42DC4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모델변경신청 및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프로세스</a:t>
            </a:r>
          </a:p>
        </p:txBody>
      </p:sp>
    </p:spTree>
    <p:extLst>
      <p:ext uri="{BB962C8B-B14F-4D97-AF65-F5344CB8AC3E}">
        <p14:creationId xmlns:p14="http://schemas.microsoft.com/office/powerpoint/2010/main" val="391488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B691C0-FE89-471A-B4B9-35EE931AA5B3}"/>
              </a:ext>
            </a:extLst>
          </p:cNvPr>
          <p:cNvSpPr/>
          <p:nvPr/>
        </p:nvSpPr>
        <p:spPr>
          <a:xfrm>
            <a:off x="-3" y="3429001"/>
            <a:ext cx="9905999" cy="3429000"/>
          </a:xfrm>
          <a:prstGeom prst="rect">
            <a:avLst/>
          </a:prstGeom>
          <a:solidFill>
            <a:srgbClr val="436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4DAA9-0E80-4311-944B-458D7AD3341B}"/>
              </a:ext>
            </a:extLst>
          </p:cNvPr>
          <p:cNvSpPr txBox="1"/>
          <p:nvPr/>
        </p:nvSpPr>
        <p:spPr>
          <a:xfrm>
            <a:off x="1" y="2520000"/>
            <a:ext cx="99059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436EF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GSMETA </a:t>
            </a:r>
            <a:r>
              <a:rPr lang="ko-KR" altLang="en-US" sz="3600" b="1" dirty="0">
                <a:solidFill>
                  <a:srgbClr val="436EF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사용법</a:t>
            </a:r>
            <a:endParaRPr lang="en-US" altLang="ko-KR" sz="3600" b="1" dirty="0">
              <a:solidFill>
                <a:srgbClr val="436EF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ED144-7E36-42C8-846E-145058EC1A5C}"/>
              </a:ext>
            </a:extLst>
          </p:cNvPr>
          <p:cNvSpPr txBox="1"/>
          <p:nvPr/>
        </p:nvSpPr>
        <p:spPr>
          <a:xfrm>
            <a:off x="3749039" y="3611665"/>
            <a:ext cx="615695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접속 방법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관리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및 신청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DB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 방법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DB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신청 방법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6) DB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카탈로그 조회 방법</a:t>
            </a:r>
          </a:p>
        </p:txBody>
      </p:sp>
    </p:spTree>
    <p:extLst>
      <p:ext uri="{BB962C8B-B14F-4D97-AF65-F5344CB8AC3E}">
        <p14:creationId xmlns:p14="http://schemas.microsoft.com/office/powerpoint/2010/main" val="347190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A6F8B2-58F9-4E12-A6BD-CF5D1B79A49C}"/>
              </a:ext>
            </a:extLst>
          </p:cNvPr>
          <p:cNvSpPr/>
          <p:nvPr/>
        </p:nvSpPr>
        <p:spPr>
          <a:xfrm>
            <a:off x="246479" y="915958"/>
            <a:ext cx="6675685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ABBE8C-9DE2-45B2-8C09-9284625F9975}"/>
              </a:ext>
            </a:extLst>
          </p:cNvPr>
          <p:cNvSpPr/>
          <p:nvPr/>
        </p:nvSpPr>
        <p:spPr>
          <a:xfrm>
            <a:off x="7038898" y="915958"/>
            <a:ext cx="240275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A7C5C7EA-E4F0-4A49-BFC6-3392292DD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577" y="970196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접속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61143FD-5FB8-40F1-AB09-44E3A97B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45842"/>
              </p:ext>
            </p:extLst>
          </p:nvPr>
        </p:nvGraphicFramePr>
        <p:xfrm>
          <a:off x="7121495" y="1258049"/>
          <a:ext cx="2248941" cy="4959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527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20414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441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6337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포탈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된 상태에서 새로운 브라우저에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GSMETA URL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900" b="1" dirty="0">
                          <a:solidFill>
                            <a:srgbClr val="3A3D4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https://meta.gsretail.com/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900" b="1" dirty="0">
                        <a:solidFill>
                          <a:srgbClr val="3A3D4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GSMETA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로그인</a:t>
                      </a:r>
                      <a:endParaRPr lang="en-US" altLang="ko-KR" sz="9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※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만약 세션이 끊기거나 포탈에 로그아웃 상태일 경우 아래와 같은 화면이 실행되며 포탈 로그인 정보를 입력하여 로그인을 한다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729218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활성화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※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별 역할에 따라 메뉴 권한 </a:t>
                      </a:r>
                      <a:endParaRPr lang="en-US" altLang="ko-KR" sz="9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부여 되며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메뉴가 활성화 되지 </a:t>
                      </a:r>
                      <a:endParaRPr lang="en-US" altLang="ko-KR" sz="900" kern="0" spc="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않는 경우 시스템 담당자에게 확인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098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95EAD2-E634-4A57-9B2D-90BFF978DB17}"/>
              </a:ext>
            </a:extLst>
          </p:cNvPr>
          <p:cNvSpPr txBox="1"/>
          <p:nvPr/>
        </p:nvSpPr>
        <p:spPr>
          <a:xfrm>
            <a:off x="7481455" y="286147"/>
            <a:ext cx="18576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GSMETA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사용법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EFEA7AC8-DBB2-47A5-9326-8FDB493D07C8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접속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0A227-FAAF-4AAD-AA19-ACA5A753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34" y="1148473"/>
            <a:ext cx="6418682" cy="4056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56DB66-8A3A-434C-89D0-5E5000C50C90}"/>
              </a:ext>
            </a:extLst>
          </p:cNvPr>
          <p:cNvSpPr/>
          <p:nvPr/>
        </p:nvSpPr>
        <p:spPr>
          <a:xfrm>
            <a:off x="5098600" y="1108533"/>
            <a:ext cx="662960" cy="2427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A9BA14E-CE41-4E97-8185-19FC3895E5A3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>
          <a:xfrm rot="10800000" flipV="1">
            <a:off x="3503778" y="1229929"/>
            <a:ext cx="1594822" cy="1245151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pic>
        <p:nvPicPr>
          <p:cNvPr id="19" name="Picture 169" descr="j0255117">
            <a:extLst>
              <a:ext uri="{FF2B5EF4-FFF2-40B4-BE49-F238E27FC236}">
                <a16:creationId xmlns:a16="http://schemas.microsoft.com/office/drawing/2014/main" id="{4B9CE948-38D8-4125-A04E-6CB6A923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86" y="920478"/>
            <a:ext cx="258216" cy="22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BDF85C-690E-4A2B-9635-3F0DA58D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639" y="3353760"/>
            <a:ext cx="2036378" cy="1478212"/>
          </a:xfrm>
          <a:prstGeom prst="rect">
            <a:avLst/>
          </a:prstGeom>
        </p:spPr>
      </p:pic>
      <p:grpSp>
        <p:nvGrpSpPr>
          <p:cNvPr id="13" name="그룹 29">
            <a:extLst>
              <a:ext uri="{FF2B5EF4-FFF2-40B4-BE49-F238E27FC236}">
                <a16:creationId xmlns:a16="http://schemas.microsoft.com/office/drawing/2014/main" id="{FA7C04B7-FD0C-4D62-8652-CB085A584CDC}"/>
              </a:ext>
            </a:extLst>
          </p:cNvPr>
          <p:cNvGrpSpPr>
            <a:grpSpLocks/>
          </p:cNvGrpSpPr>
          <p:nvPr/>
        </p:nvGrpSpPr>
        <p:grpSpPr bwMode="auto">
          <a:xfrm>
            <a:off x="1897713" y="2473134"/>
            <a:ext cx="3567920" cy="369271"/>
            <a:chOff x="270528" y="6230603"/>
            <a:chExt cx="7634800" cy="36490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911300-4544-46B5-A30A-5EE0C09C678B}"/>
                </a:ext>
              </a:extLst>
            </p:cNvPr>
            <p:cNvSpPr/>
            <p:nvPr/>
          </p:nvSpPr>
          <p:spPr>
            <a:xfrm>
              <a:off x="270528" y="6232527"/>
              <a:ext cx="6873462" cy="35574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https://meta.gsretail.com/</a:t>
              </a:r>
              <a:endPara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8CEE4A-9023-4DF1-B93F-D373F535930B}"/>
                </a:ext>
              </a:extLst>
            </p:cNvPr>
            <p:cNvSpPr/>
            <p:nvPr/>
          </p:nvSpPr>
          <p:spPr>
            <a:xfrm>
              <a:off x="7143991" y="6230603"/>
              <a:ext cx="761337" cy="3649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6" name="그래픽 15" descr="돋보기">
            <a:extLst>
              <a:ext uri="{FF2B5EF4-FFF2-40B4-BE49-F238E27FC236}">
                <a16:creationId xmlns:a16="http://schemas.microsoft.com/office/drawing/2014/main" id="{3DA8BDD0-443E-4F92-956D-2A88F6FB3B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7853" y="2520294"/>
            <a:ext cx="282899" cy="28289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4536CF9-D3F0-4A31-A3F9-729DED3EB7C5}"/>
              </a:ext>
            </a:extLst>
          </p:cNvPr>
          <p:cNvSpPr/>
          <p:nvPr/>
        </p:nvSpPr>
        <p:spPr>
          <a:xfrm>
            <a:off x="1817262" y="2380079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1DBC76C-CE4B-4CDE-BE1B-59490B60BE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8" t="-5577" r="1658" b="72583"/>
          <a:stretch/>
        </p:blipFill>
        <p:spPr>
          <a:xfrm>
            <a:off x="392993" y="2659900"/>
            <a:ext cx="6371201" cy="1208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D660F2-09A1-40A8-840B-A6DCC74D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333" y="3284063"/>
            <a:ext cx="6380861" cy="3071005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08583FB9-916D-4514-9B33-ADFB322596EF}"/>
              </a:ext>
            </a:extLst>
          </p:cNvPr>
          <p:cNvSpPr/>
          <p:nvPr/>
        </p:nvSpPr>
        <p:spPr>
          <a:xfrm>
            <a:off x="267278" y="3238997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0A70D2A-7A47-4739-879E-BDA1B8A68B40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4222715" y="2267171"/>
            <a:ext cx="550566" cy="1622611"/>
          </a:xfrm>
          <a:prstGeom prst="bentConnector3">
            <a:avLst>
              <a:gd name="adj1" fmla="val 50000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A6554E-0C2F-42F6-A587-EAF126920C9C}"/>
              </a:ext>
            </a:extLst>
          </p:cNvPr>
          <p:cNvSpPr/>
          <p:nvPr/>
        </p:nvSpPr>
        <p:spPr>
          <a:xfrm>
            <a:off x="1482787" y="3466104"/>
            <a:ext cx="2887194" cy="2797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5AE7859-8895-4A95-A71E-FEE5CEA5518D}"/>
              </a:ext>
            </a:extLst>
          </p:cNvPr>
          <p:cNvSpPr/>
          <p:nvPr/>
        </p:nvSpPr>
        <p:spPr>
          <a:xfrm>
            <a:off x="1339670" y="3333998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15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9F772F-0007-4F3A-8AAD-F5FF943B426D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</a:rPr>
              <a:t>체계</a:t>
            </a: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27DC8998-BBE0-4477-AAB0-C0E27B23C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902" y="1916171"/>
            <a:ext cx="4618892" cy="45412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7FA3CF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ko-KR" sz="100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56968A22-5464-4639-97E9-73B6F9352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31" y="1927893"/>
            <a:ext cx="4120569" cy="45412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7FA3CF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헤드라인M" panose="02030600000101010101" pitchFamily="18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ko-KR" sz="100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542447D7-54C2-43B9-BA28-48666AF44044}"/>
              </a:ext>
            </a:extLst>
          </p:cNvPr>
          <p:cNvSpPr txBox="1">
            <a:spLocks/>
          </p:cNvSpPr>
          <p:nvPr/>
        </p:nvSpPr>
        <p:spPr bwMode="auto">
          <a:xfrm>
            <a:off x="4971532" y="2000481"/>
            <a:ext cx="3098056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표준단어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AEC61E9-9634-4059-BFD4-5C499DFC9432}"/>
              </a:ext>
            </a:extLst>
          </p:cNvPr>
          <p:cNvSpPr/>
          <p:nvPr/>
        </p:nvSpPr>
        <p:spPr>
          <a:xfrm>
            <a:off x="4900094" y="2309876"/>
            <a:ext cx="4105275" cy="24606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Ex)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1B31F3D-523A-4EBF-8F51-C637C5489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51201"/>
              </p:ext>
            </p:extLst>
          </p:nvPr>
        </p:nvGraphicFramePr>
        <p:xfrm>
          <a:off x="5260456" y="2414857"/>
          <a:ext cx="4168214" cy="830685"/>
        </p:xfrm>
        <a:graphic>
          <a:graphicData uri="http://schemas.openxmlformats.org/drawingml/2006/table">
            <a:tbl>
              <a:tblPr/>
              <a:tblGrid>
                <a:gridCol w="92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31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표준단어명</a:t>
                      </a:r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7156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영문약어명</a:t>
                      </a:r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7156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영문명</a:t>
                      </a:r>
                      <a:endParaRPr kumimoji="1" lang="ko-KR" altLang="en-US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156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7156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APL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APPLY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맞추어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쓰는것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4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시각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TM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Time Of Day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시간의 흐름 속의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..</a:t>
                      </a:r>
                    </a:p>
                  </a:txBody>
                  <a:tcPr marL="36000" marR="7156" marT="7156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DBD587-9D8F-4F9E-89DF-40DD2AFAC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42346"/>
              </p:ext>
            </p:extLst>
          </p:nvPr>
        </p:nvGraphicFramePr>
        <p:xfrm>
          <a:off x="5260456" y="3888224"/>
          <a:ext cx="4168216" cy="901977"/>
        </p:xfrm>
        <a:graphic>
          <a:graphicData uri="http://schemas.openxmlformats.org/drawingml/2006/table">
            <a:tbl>
              <a:tblPr/>
              <a:tblGrid>
                <a:gridCol w="771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6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도메인명</a:t>
                      </a:r>
                      <a:endParaRPr lang="ko-KR" altLang="en-US" sz="105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867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도메인영문명</a:t>
                      </a:r>
                      <a:endParaRPr lang="ko-KR" altLang="en-US" sz="105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867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도메인그룹</a:t>
                      </a:r>
                    </a:p>
                  </a:txBody>
                  <a:tcPr marL="9867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도메인상세명</a:t>
                      </a:r>
                    </a:p>
                  </a:txBody>
                  <a:tcPr marL="9867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데이터타입</a:t>
                      </a:r>
                    </a:p>
                  </a:txBody>
                  <a:tcPr marL="9867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이자율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INTR_RT</a:t>
                      </a:r>
                      <a:endParaRPr 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율</a:t>
                      </a:r>
                    </a:p>
                  </a:txBody>
                  <a:tcPr marL="36000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이자율</a:t>
                      </a:r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N0018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NUMBER(18)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시각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TM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</a:p>
                  </a:txBody>
                  <a:tcPr marL="36000" marR="9867" marT="9501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시각</a:t>
                      </a:r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V0006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VARCHAR2(6)</a:t>
                      </a:r>
                    </a:p>
                  </a:txBody>
                  <a:tcPr marL="36000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63">
            <a:extLst>
              <a:ext uri="{FF2B5EF4-FFF2-40B4-BE49-F238E27FC236}">
                <a16:creationId xmlns:a16="http://schemas.microsoft.com/office/drawing/2014/main" id="{B8CEDCB3-1E33-4ED4-9282-FDC0ED2A46CF}"/>
              </a:ext>
            </a:extLst>
          </p:cNvPr>
          <p:cNvSpPr/>
          <p:nvPr/>
        </p:nvSpPr>
        <p:spPr>
          <a:xfrm>
            <a:off x="4900094" y="3772129"/>
            <a:ext cx="410527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1A14A08-7C2D-4C3A-A72C-7503393C7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23212"/>
              </p:ext>
            </p:extLst>
          </p:nvPr>
        </p:nvGraphicFramePr>
        <p:xfrm>
          <a:off x="5260456" y="5370205"/>
          <a:ext cx="4168214" cy="886986"/>
        </p:xfrm>
        <a:graphic>
          <a:graphicData uri="http://schemas.openxmlformats.org/drawingml/2006/table">
            <a:tbl>
              <a:tblPr/>
              <a:tblGrid>
                <a:gridCol w="103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5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표준용어명</a:t>
                      </a:r>
                    </a:p>
                  </a:txBody>
                  <a:tcPr marL="5857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용어영문명</a:t>
                      </a:r>
                    </a:p>
                  </a:txBody>
                  <a:tcPr marL="5857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도메인명</a:t>
                      </a:r>
                      <a:endParaRPr lang="ko-KR" altLang="en-US" sz="105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857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데이터타입</a:t>
                      </a:r>
                    </a:p>
                  </a:txBody>
                  <a:tcPr marL="5857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66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적용이자율</a:t>
                      </a:r>
                      <a:endParaRPr lang="ko-KR" altLang="en-US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APL_INTR_RT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이자율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NUMBER(18)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66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적용일자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APL_TM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시각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VARCHAR2(6)</a:t>
                      </a:r>
                    </a:p>
                  </a:txBody>
                  <a:tcPr marL="36000" marR="5857" marT="5857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angle 86">
            <a:extLst>
              <a:ext uri="{FF2B5EF4-FFF2-40B4-BE49-F238E27FC236}">
                <a16:creationId xmlns:a16="http://schemas.microsoft.com/office/drawing/2014/main" id="{CE3A8416-2002-427D-B77B-7DEBCFA85C95}"/>
              </a:ext>
            </a:extLst>
          </p:cNvPr>
          <p:cNvSpPr/>
          <p:nvPr/>
        </p:nvSpPr>
        <p:spPr>
          <a:xfrm>
            <a:off x="4900094" y="5244585"/>
            <a:ext cx="410527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Ex)</a:t>
            </a:r>
          </a:p>
        </p:txBody>
      </p:sp>
      <p:sp>
        <p:nvSpPr>
          <p:cNvPr id="23" name="Text Box 88">
            <a:extLst>
              <a:ext uri="{FF2B5EF4-FFF2-40B4-BE49-F238E27FC236}">
                <a16:creationId xmlns:a16="http://schemas.microsoft.com/office/drawing/2014/main" id="{8E5DCE77-53E0-411B-B137-9394A31A545A}"/>
              </a:ext>
            </a:extLst>
          </p:cNvPr>
          <p:cNvSpPr txBox="1">
            <a:spLocks/>
          </p:cNvSpPr>
          <p:nvPr/>
        </p:nvSpPr>
        <p:spPr bwMode="auto">
          <a:xfrm>
            <a:off x="4971531" y="3512691"/>
            <a:ext cx="2666008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도메인</a:t>
            </a:r>
          </a:p>
        </p:txBody>
      </p:sp>
      <p:sp>
        <p:nvSpPr>
          <p:cNvPr id="24" name="Text Box 89">
            <a:extLst>
              <a:ext uri="{FF2B5EF4-FFF2-40B4-BE49-F238E27FC236}">
                <a16:creationId xmlns:a16="http://schemas.microsoft.com/office/drawing/2014/main" id="{E6E8875B-614D-4263-9953-92EF1F16D943}"/>
              </a:ext>
            </a:extLst>
          </p:cNvPr>
          <p:cNvSpPr txBox="1">
            <a:spLocks/>
          </p:cNvSpPr>
          <p:nvPr/>
        </p:nvSpPr>
        <p:spPr bwMode="auto">
          <a:xfrm>
            <a:off x="4971531" y="5024901"/>
            <a:ext cx="2810024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표준용어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17C2A0-50F4-417B-AD6E-7D4592E92550}"/>
              </a:ext>
            </a:extLst>
          </p:cNvPr>
          <p:cNvGrpSpPr/>
          <p:nvPr/>
        </p:nvGrpSpPr>
        <p:grpSpPr>
          <a:xfrm>
            <a:off x="560382" y="2076551"/>
            <a:ext cx="3971254" cy="4321170"/>
            <a:chOff x="445371" y="1827949"/>
            <a:chExt cx="4158788" cy="4338001"/>
          </a:xfrm>
        </p:grpSpPr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9B3DD560-ED23-4E62-8281-20DF5FB46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498" y="5356699"/>
              <a:ext cx="1776661" cy="5539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※ </a:t>
              </a:r>
              <a:r>
                <a:rPr lang="ko-KR" altLang="en-US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컬럼의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정의는</a:t>
              </a:r>
              <a:b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표준항목에 정의된 명칭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b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데이터타입을 사용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C9D3461-B418-486F-863E-199EC44D99E4}"/>
                </a:ext>
              </a:extLst>
            </p:cNvPr>
            <p:cNvGrpSpPr/>
            <p:nvPr/>
          </p:nvGrpSpPr>
          <p:grpSpPr>
            <a:xfrm>
              <a:off x="1473463" y="5373270"/>
              <a:ext cx="1368678" cy="792680"/>
              <a:chOff x="1473463" y="5373270"/>
              <a:chExt cx="1368678" cy="792680"/>
            </a:xfrm>
          </p:grpSpPr>
          <p:sp>
            <p:nvSpPr>
              <p:cNvPr id="63" name="Rectangle 5">
                <a:extLst>
                  <a:ext uri="{FF2B5EF4-FFF2-40B4-BE49-F238E27FC236}">
                    <a16:creationId xmlns:a16="http://schemas.microsoft.com/office/drawing/2014/main" id="{56A8F847-5543-455F-B9F8-88CC55666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463" y="5373270"/>
                <a:ext cx="1368678" cy="792680"/>
              </a:xfrm>
              <a:prstGeom prst="rect">
                <a:avLst/>
              </a:prstGeom>
              <a:noFill/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ko-KR" sz="14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Rectangle 6">
                <a:extLst>
                  <a:ext uri="{FF2B5EF4-FFF2-40B4-BE49-F238E27FC236}">
                    <a16:creationId xmlns:a16="http://schemas.microsoft.com/office/drawing/2014/main" id="{CD691EC8-2AE2-4D64-A6AB-C1C603F55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244" y="5486414"/>
                <a:ext cx="1257790" cy="32544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2919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데이터모델</a:t>
                </a:r>
              </a:p>
            </p:txBody>
          </p:sp>
          <p:sp>
            <p:nvSpPr>
              <p:cNvPr id="65" name="AutoShape 7">
                <a:extLst>
                  <a:ext uri="{FF2B5EF4-FFF2-40B4-BE49-F238E27FC236}">
                    <a16:creationId xmlns:a16="http://schemas.microsoft.com/office/drawing/2014/main" id="{6BE443FC-8F67-40FA-85E3-E4B60911E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510" y="5883612"/>
                <a:ext cx="1186505" cy="176266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속성</a:t>
                </a:r>
                <a:r>
                  <a:rPr lang="en-US" altLang="ko-KR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표준항목명</a:t>
                </a:r>
                <a:r>
                  <a:rPr lang="en-US" altLang="ko-KR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F32252F-218D-4C07-8DAA-5B168B7525BC}"/>
                </a:ext>
              </a:extLst>
            </p:cNvPr>
            <p:cNvGrpSpPr/>
            <p:nvPr/>
          </p:nvGrpSpPr>
          <p:grpSpPr>
            <a:xfrm>
              <a:off x="2576182" y="1827949"/>
              <a:ext cx="1368678" cy="1174584"/>
              <a:chOff x="2576182" y="1827949"/>
              <a:chExt cx="1368678" cy="1174584"/>
            </a:xfrm>
          </p:grpSpPr>
          <p:sp>
            <p:nvSpPr>
              <p:cNvPr id="58" name="Rectangle 93">
                <a:extLst>
                  <a:ext uri="{FF2B5EF4-FFF2-40B4-BE49-F238E27FC236}">
                    <a16:creationId xmlns:a16="http://schemas.microsoft.com/office/drawing/2014/main" id="{7934CEF2-FAC9-4A53-BC81-413BDCE37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182" y="1827949"/>
                <a:ext cx="1368678" cy="11745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ko-KR" sz="14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9" name="Rectangle 94">
                <a:extLst>
                  <a:ext uri="{FF2B5EF4-FFF2-40B4-BE49-F238E27FC236}">
                    <a16:creationId xmlns:a16="http://schemas.microsoft.com/office/drawing/2014/main" id="{2B500BA3-22F5-4A5C-90B1-5395F13B7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378" y="1898143"/>
                <a:ext cx="1256205" cy="248019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2919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도메인</a:t>
                </a:r>
              </a:p>
            </p:txBody>
          </p:sp>
          <p:sp>
            <p:nvSpPr>
              <p:cNvPr id="60" name="AutoShape 95">
                <a:extLst>
                  <a:ext uri="{FF2B5EF4-FFF2-40B4-BE49-F238E27FC236}">
                    <a16:creationId xmlns:a16="http://schemas.microsoft.com/office/drawing/2014/main" id="{A00F8E09-160D-4D95-B77F-43927990F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317" y="2222597"/>
                <a:ext cx="1184921" cy="176265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도메인명</a:t>
                </a:r>
              </a:p>
            </p:txBody>
          </p:sp>
          <p:sp>
            <p:nvSpPr>
              <p:cNvPr id="61" name="AutoShape 96">
                <a:extLst>
                  <a:ext uri="{FF2B5EF4-FFF2-40B4-BE49-F238E27FC236}">
                    <a16:creationId xmlns:a16="http://schemas.microsoft.com/office/drawing/2014/main" id="{468A6B76-0A67-4AE4-8420-1B342AD61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317" y="2692117"/>
                <a:ext cx="1184921" cy="176266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인포타입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2" name="AutoShape 104">
                <a:extLst>
                  <a:ext uri="{FF2B5EF4-FFF2-40B4-BE49-F238E27FC236}">
                    <a16:creationId xmlns:a16="http://schemas.microsoft.com/office/drawing/2014/main" id="{2401BD52-6AF1-4B18-9D0E-B16D471EB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654" y="2462817"/>
                <a:ext cx="1186505" cy="176265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도메인그룹</a:t>
                </a:r>
              </a:p>
            </p:txBody>
          </p:sp>
        </p:grpSp>
        <p:cxnSp>
          <p:nvCxnSpPr>
            <p:cNvPr id="29" name="AutoShape 105">
              <a:extLst>
                <a:ext uri="{FF2B5EF4-FFF2-40B4-BE49-F238E27FC236}">
                  <a16:creationId xmlns:a16="http://schemas.microsoft.com/office/drawing/2014/main" id="{E67141E0-EE29-45B8-8198-18EAD76EAD19}"/>
                </a:ext>
              </a:extLst>
            </p:cNvPr>
            <p:cNvCxnSpPr>
              <a:cxnSpLocks noChangeShapeType="1"/>
              <a:stCxn id="53" idx="3"/>
              <a:endCxn id="58" idx="1"/>
            </p:cNvCxnSpPr>
            <p:nvPr/>
          </p:nvCxnSpPr>
          <p:spPr bwMode="auto">
            <a:xfrm>
              <a:off x="1814049" y="2415241"/>
              <a:ext cx="762133" cy="0"/>
            </a:xfrm>
            <a:prstGeom prst="straightConnector1">
              <a:avLst/>
            </a:prstGeom>
            <a:noFill/>
            <a:ln w="25400">
              <a:solidFill>
                <a:srgbClr val="7F7F7F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106">
              <a:extLst>
                <a:ext uri="{FF2B5EF4-FFF2-40B4-BE49-F238E27FC236}">
                  <a16:creationId xmlns:a16="http://schemas.microsoft.com/office/drawing/2014/main" id="{DD83BDE6-0160-43DE-ABE1-C31536A660EE}"/>
                </a:ext>
              </a:extLst>
            </p:cNvPr>
            <p:cNvCxnSpPr>
              <a:cxnSpLocks noChangeShapeType="1"/>
              <a:stCxn id="53" idx="2"/>
              <a:endCxn id="37" idx="0"/>
            </p:cNvCxnSpPr>
            <p:nvPr/>
          </p:nvCxnSpPr>
          <p:spPr bwMode="auto">
            <a:xfrm>
              <a:off x="1129481" y="3002290"/>
              <a:ext cx="1028070" cy="389200"/>
            </a:xfrm>
            <a:prstGeom prst="straightConnector1">
              <a:avLst/>
            </a:prstGeom>
            <a:noFill/>
            <a:ln w="25400">
              <a:solidFill>
                <a:srgbClr val="7F7F7F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107">
              <a:extLst>
                <a:ext uri="{FF2B5EF4-FFF2-40B4-BE49-F238E27FC236}">
                  <a16:creationId xmlns:a16="http://schemas.microsoft.com/office/drawing/2014/main" id="{779BDDE7-CD5A-4B07-9658-51C271C68FD4}"/>
                </a:ext>
              </a:extLst>
            </p:cNvPr>
            <p:cNvCxnSpPr>
              <a:cxnSpLocks noChangeShapeType="1"/>
              <a:stCxn id="58" idx="2"/>
              <a:endCxn id="37" idx="0"/>
            </p:cNvCxnSpPr>
            <p:nvPr/>
          </p:nvCxnSpPr>
          <p:spPr bwMode="auto">
            <a:xfrm flipH="1">
              <a:off x="2157802" y="3002533"/>
              <a:ext cx="1102719" cy="388407"/>
            </a:xfrm>
            <a:prstGeom prst="straightConnector1">
              <a:avLst/>
            </a:prstGeom>
            <a:noFill/>
            <a:ln w="25400">
              <a:solidFill>
                <a:srgbClr val="7F7F7F"/>
              </a:solidFill>
              <a:round/>
              <a:headEnd/>
              <a:tailEnd type="triangle" w="med" len="med"/>
            </a:ln>
          </p:spPr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360C2DC-5D2C-43E1-87E7-C813FC6E5D07}"/>
                </a:ext>
              </a:extLst>
            </p:cNvPr>
            <p:cNvGrpSpPr/>
            <p:nvPr/>
          </p:nvGrpSpPr>
          <p:grpSpPr>
            <a:xfrm>
              <a:off x="445371" y="1827949"/>
              <a:ext cx="1368678" cy="1174584"/>
              <a:chOff x="445371" y="1827949"/>
              <a:chExt cx="1368678" cy="1174584"/>
            </a:xfrm>
          </p:grpSpPr>
          <p:sp>
            <p:nvSpPr>
              <p:cNvPr id="53" name="Rectangle 92">
                <a:extLst>
                  <a:ext uri="{FF2B5EF4-FFF2-40B4-BE49-F238E27FC236}">
                    <a16:creationId xmlns:a16="http://schemas.microsoft.com/office/drawing/2014/main" id="{EB5741CE-EE27-48DF-AF23-3A2BE289A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71" y="1827949"/>
                <a:ext cx="1368678" cy="11745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ko-KR" sz="14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4" name="Rectangle 97">
                <a:extLst>
                  <a:ext uri="{FF2B5EF4-FFF2-40B4-BE49-F238E27FC236}">
                    <a16:creationId xmlns:a16="http://schemas.microsoft.com/office/drawing/2014/main" id="{8F8A4CEA-35DE-474A-9982-2A945499C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83" y="1887224"/>
                <a:ext cx="1256206" cy="248020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2919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 단어</a:t>
                </a:r>
              </a:p>
            </p:txBody>
          </p:sp>
          <p:sp>
            <p:nvSpPr>
              <p:cNvPr id="55" name="AutoShape 99">
                <a:extLst>
                  <a:ext uri="{FF2B5EF4-FFF2-40B4-BE49-F238E27FC236}">
                    <a16:creationId xmlns:a16="http://schemas.microsoft.com/office/drawing/2014/main" id="{5407E8E9-6968-40A5-A639-830DAD04F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833" y="2213237"/>
                <a:ext cx="1186505" cy="176265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표준단어명</a:t>
                </a:r>
              </a:p>
            </p:txBody>
          </p:sp>
          <p:sp>
            <p:nvSpPr>
              <p:cNvPr id="56" name="AutoShape 102">
                <a:extLst>
                  <a:ext uri="{FF2B5EF4-FFF2-40B4-BE49-F238E27FC236}">
                    <a16:creationId xmlns:a16="http://schemas.microsoft.com/office/drawing/2014/main" id="{2D39F3EC-67F3-49BB-88C2-9748835E5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833" y="2461257"/>
                <a:ext cx="1186505" cy="176266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영문약어</a:t>
                </a:r>
              </a:p>
            </p:txBody>
          </p:sp>
          <p:sp>
            <p:nvSpPr>
              <p:cNvPr id="57" name="AutoShape 108">
                <a:extLst>
                  <a:ext uri="{FF2B5EF4-FFF2-40B4-BE49-F238E27FC236}">
                    <a16:creationId xmlns:a16="http://schemas.microsoft.com/office/drawing/2014/main" id="{6228CF34-7FF0-4EA3-8B03-68386EA7E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418" y="2712396"/>
                <a:ext cx="1184921" cy="176265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영문명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5F3D589-0718-4484-9BD6-80C71DF9999A}"/>
                </a:ext>
              </a:extLst>
            </p:cNvPr>
            <p:cNvGrpSpPr/>
            <p:nvPr/>
          </p:nvGrpSpPr>
          <p:grpSpPr>
            <a:xfrm>
              <a:off x="1473463" y="3390940"/>
              <a:ext cx="1368678" cy="1408563"/>
              <a:chOff x="1473463" y="3390940"/>
              <a:chExt cx="1368678" cy="1408563"/>
            </a:xfrm>
          </p:grpSpPr>
          <p:sp>
            <p:nvSpPr>
              <p:cNvPr id="37" name="Rectangle 91">
                <a:extLst>
                  <a:ext uri="{FF2B5EF4-FFF2-40B4-BE49-F238E27FC236}">
                    <a16:creationId xmlns:a16="http://schemas.microsoft.com/office/drawing/2014/main" id="{5CB271BF-4780-4BC3-9172-1AC43FCD9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463" y="3390940"/>
                <a:ext cx="1368678" cy="14085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ko-KR" sz="14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8" name="Rectangle 98">
                <a:extLst>
                  <a:ext uri="{FF2B5EF4-FFF2-40B4-BE49-F238E27FC236}">
                    <a16:creationId xmlns:a16="http://schemas.microsoft.com/office/drawing/2014/main" id="{B16A2E0B-3912-4B99-9CB8-2A2EF53FC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749" y="3478292"/>
                <a:ext cx="1257790" cy="246459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2919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 용어</a:t>
                </a:r>
              </a:p>
            </p:txBody>
          </p:sp>
          <p:sp>
            <p:nvSpPr>
              <p:cNvPr id="39" name="AutoShape 100">
                <a:extLst>
                  <a:ext uri="{FF2B5EF4-FFF2-40B4-BE49-F238E27FC236}">
                    <a16:creationId xmlns:a16="http://schemas.microsoft.com/office/drawing/2014/main" id="{41E6CB22-0F0B-49B7-B587-2D65BE149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095" y="3808985"/>
                <a:ext cx="1184921" cy="176266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표준용어명</a:t>
                </a:r>
              </a:p>
            </p:txBody>
          </p:sp>
          <p:sp>
            <p:nvSpPr>
              <p:cNvPr id="40" name="AutoShape 101">
                <a:extLst>
                  <a:ext uri="{FF2B5EF4-FFF2-40B4-BE49-F238E27FC236}">
                    <a16:creationId xmlns:a16="http://schemas.microsoft.com/office/drawing/2014/main" id="{29F90F54-D443-40A9-8361-093CB9762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263" y="4283185"/>
                <a:ext cx="1184921" cy="177825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도메인명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" name="AutoShape 103">
                <a:extLst>
                  <a:ext uri="{FF2B5EF4-FFF2-40B4-BE49-F238E27FC236}">
                    <a16:creationId xmlns:a16="http://schemas.microsoft.com/office/drawing/2014/main" id="{CEDC1454-A3D0-47B6-98B0-81157AA5D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263" y="4039845"/>
                <a:ext cx="1184921" cy="176266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용어영문명</a:t>
                </a:r>
              </a:p>
            </p:txBody>
          </p:sp>
          <p:sp>
            <p:nvSpPr>
              <p:cNvPr id="42" name="AutoShape 109">
                <a:extLst>
                  <a:ext uri="{FF2B5EF4-FFF2-40B4-BE49-F238E27FC236}">
                    <a16:creationId xmlns:a16="http://schemas.microsoft.com/office/drawing/2014/main" id="{0B8C258A-BF3F-4F11-84CA-03E15CA23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183" y="4523405"/>
                <a:ext cx="1184921" cy="177825"/>
              </a:xfrm>
              <a:prstGeom prst="flowChartAlternateProcess">
                <a:avLst/>
              </a:prstGeom>
              <a:solidFill>
                <a:schemeClr val="bg1"/>
              </a:solidFill>
              <a:ln w="9525" algn="ctr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단어구성정보</a:t>
                </a:r>
              </a:p>
            </p:txBody>
          </p:sp>
        </p:grpSp>
        <p:cxnSp>
          <p:nvCxnSpPr>
            <p:cNvPr id="34" name="AutoShape 9">
              <a:extLst>
                <a:ext uri="{FF2B5EF4-FFF2-40B4-BE49-F238E27FC236}">
                  <a16:creationId xmlns:a16="http://schemas.microsoft.com/office/drawing/2014/main" id="{80F377A5-A360-4A63-9825-8DECB3B0F23E}"/>
                </a:ext>
              </a:extLst>
            </p:cNvPr>
            <p:cNvCxnSpPr>
              <a:cxnSpLocks noChangeShapeType="1"/>
              <a:stCxn id="37" idx="2"/>
              <a:endCxn id="63" idx="0"/>
            </p:cNvCxnSpPr>
            <p:nvPr/>
          </p:nvCxnSpPr>
          <p:spPr bwMode="auto">
            <a:xfrm>
              <a:off x="2157802" y="4799503"/>
              <a:ext cx="0" cy="573767"/>
            </a:xfrm>
            <a:prstGeom prst="straightConnector1">
              <a:avLst/>
            </a:prstGeom>
            <a:noFill/>
            <a:ln w="25400">
              <a:solidFill>
                <a:srgbClr val="7F7F7F"/>
              </a:solidFill>
              <a:round/>
              <a:headEnd/>
              <a:tailEnd type="triangle" w="med" len="med"/>
            </a:ln>
          </p:spPr>
        </p:cxnSp>
        <p:sp>
          <p:nvSpPr>
            <p:cNvPr id="35" name="Text Box 90">
              <a:extLst>
                <a:ext uri="{FF2B5EF4-FFF2-40B4-BE49-F238E27FC236}">
                  <a16:creationId xmlns:a16="http://schemas.microsoft.com/office/drawing/2014/main" id="{902DFA3A-AFBD-4887-B70D-5A86A5BBC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8700" y="3618145"/>
              <a:ext cx="1754258" cy="8617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※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도메인의 데이터타입과</a:t>
              </a:r>
              <a:b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길이는 도메인 그룹에 </a:t>
              </a:r>
              <a:b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정의된 </a:t>
              </a:r>
              <a:r>
                <a:rPr lang="ko-KR" altLang="en-US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인포타입의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b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데이터 타입과 길이를 </a:t>
              </a:r>
              <a:b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  사용</a:t>
              </a:r>
            </a:p>
          </p:txBody>
        </p:sp>
      </p:grp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83E8B9FC-1FD3-4D43-A812-BC3C83204C62}"/>
              </a:ext>
            </a:extLst>
          </p:cNvPr>
          <p:cNvSpPr/>
          <p:nvPr/>
        </p:nvSpPr>
        <p:spPr>
          <a:xfrm rot="5400000">
            <a:off x="3851218" y="3749199"/>
            <a:ext cx="1783304" cy="20003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7">
            <a:extLst>
              <a:ext uri="{FF2B5EF4-FFF2-40B4-BE49-F238E27FC236}">
                <a16:creationId xmlns:a16="http://schemas.microsoft.com/office/drawing/2014/main" id="{BFE1C316-78FE-4DFD-A17B-70611F0A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70" y="1613743"/>
            <a:ext cx="4150800" cy="318788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2919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체계 및 관계</a:t>
            </a:r>
          </a:p>
        </p:txBody>
      </p:sp>
      <p:sp>
        <p:nvSpPr>
          <p:cNvPr id="68" name="Rectangle 7">
            <a:extLst>
              <a:ext uri="{FF2B5EF4-FFF2-40B4-BE49-F238E27FC236}">
                <a16:creationId xmlns:a16="http://schemas.microsoft.com/office/drawing/2014/main" id="{E059CDBF-D7F8-4854-B722-72580B22D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980" y="1613743"/>
            <a:ext cx="4647600" cy="318788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2919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활용 예시</a:t>
            </a:r>
          </a:p>
        </p:txBody>
      </p:sp>
      <p:sp>
        <p:nvSpPr>
          <p:cNvPr id="69" name="텍스트 개체 틀 2">
            <a:extLst>
              <a:ext uri="{FF2B5EF4-FFF2-40B4-BE49-F238E27FC236}">
                <a16:creationId xmlns:a16="http://schemas.microsoft.com/office/drawing/2014/main" id="{839B0C64-C3C9-42DA-9E30-9675FCFA5B50}"/>
              </a:ext>
            </a:extLst>
          </p:cNvPr>
          <p:cNvSpPr txBox="1">
            <a:spLocks/>
          </p:cNvSpPr>
          <p:nvPr/>
        </p:nvSpPr>
        <p:spPr>
          <a:xfrm>
            <a:off x="321513" y="819671"/>
            <a:ext cx="9279081" cy="6477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표준단어와 도메인으로 구성된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표준용어을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정의하여 데이터모델링 시 속성과 컬럼에 활용합니다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924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9AEF75-3953-45E4-B03B-18496454AFBC}"/>
              </a:ext>
            </a:extLst>
          </p:cNvPr>
          <p:cNvSpPr/>
          <p:nvPr/>
        </p:nvSpPr>
        <p:spPr>
          <a:xfrm>
            <a:off x="405423" y="140753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 NUMBER(15)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적용종료일시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속성분류단어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DATE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 err="1">
                <a:latin typeface="맑은 고딕" panose="020B0503020000020004" pitchFamily="50" charset="-127"/>
              </a:rPr>
              <a:t>명명규칙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839B0C64-C3C9-42DA-9E30-9675FCFA5B50}"/>
              </a:ext>
            </a:extLst>
          </p:cNvPr>
          <p:cNvSpPr txBox="1">
            <a:spLocks/>
          </p:cNvSpPr>
          <p:nvPr/>
        </p:nvSpPr>
        <p:spPr>
          <a:xfrm>
            <a:off x="321513" y="819671"/>
            <a:ext cx="9279081" cy="6477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도메인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용어 명명 규칙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내용 개체 틀 2"/>
          <p:cNvSpPr txBox="1">
            <a:spLocks/>
          </p:cNvSpPr>
          <p:nvPr/>
        </p:nvSpPr>
        <p:spPr>
          <a:xfrm>
            <a:off x="4231243" y="3297936"/>
            <a:ext cx="5284614" cy="17068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5782" tIns="47891" rIns="95782" bIns="47891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명명규칙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… 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속성분류단어</a:t>
            </a:r>
          </a:p>
          <a:p>
            <a:pPr marL="457200" lvl="1" indent="0">
              <a:buNone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데이터유형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길이</a:t>
            </a:r>
          </a:p>
          <a:p>
            <a:pPr marL="457200" lvl="1" indent="0">
              <a:buNone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유일성 체크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도메인명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데이터타입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데이터길이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도메인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데이터타입을 쓰면서 다양한 길이를 가지는 도메인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lvl="1" indent="0">
              <a:buNone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 도메인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의미를 가지거나 체계를 가지고 관리되는 속성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784523" y="5206054"/>
            <a:ext cx="8603317" cy="1036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5782" tIns="47891" rIns="95782" bIns="47891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명명규칙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… 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도메인명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속성분류단어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데이터타입은 도메인에 의하여 정하여 짐</a:t>
            </a:r>
          </a:p>
          <a:p>
            <a:pPr marL="457200" lvl="1" indent="0"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유일성 체크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Rectangle 94">
            <a:extLst>
              <a:ext uri="{FF2B5EF4-FFF2-40B4-BE49-F238E27FC236}">
                <a16:creationId xmlns:a16="http://schemas.microsoft.com/office/drawing/2014/main" id="{2B500BA3-22F5-4A5C-90B1-5395F13B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298" y="3044870"/>
            <a:ext cx="1199559" cy="247057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2919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</a:p>
        </p:txBody>
      </p:sp>
      <p:sp>
        <p:nvSpPr>
          <p:cNvPr id="39" name="Rectangle 97">
            <a:extLst>
              <a:ext uri="{FF2B5EF4-FFF2-40B4-BE49-F238E27FC236}">
                <a16:creationId xmlns:a16="http://schemas.microsoft.com/office/drawing/2014/main" id="{8F8A4CEA-35DE-474A-9982-2A945499C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39" y="1527957"/>
            <a:ext cx="1199560" cy="247058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2919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단어</a:t>
            </a:r>
          </a:p>
        </p:txBody>
      </p:sp>
      <p:sp>
        <p:nvSpPr>
          <p:cNvPr id="40" name="Rectangle 98">
            <a:extLst>
              <a:ext uri="{FF2B5EF4-FFF2-40B4-BE49-F238E27FC236}">
                <a16:creationId xmlns:a16="http://schemas.microsoft.com/office/drawing/2014/main" id="{B16A2E0B-3912-4B99-9CB8-2A2EF53FC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23" y="4960551"/>
            <a:ext cx="1201072" cy="245503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2919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용어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7039" y="1787522"/>
            <a:ext cx="4101953" cy="14465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단어논리명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단어물리명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속성분류어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동음이의어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소리는 같으나 다른 의미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먹는배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타는배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세배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사찰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동의어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의미를 가지는 다른 단어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이음동의어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ex)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손님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속성분류어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생성시 속성으로 특정할 수 있는 단어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ex)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87406" y="5411307"/>
            <a:ext cx="5139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등록건수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(NUMBER(15))    </a:t>
            </a:r>
          </a:p>
          <a:p>
            <a:pPr lvl="1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룰스크립트상세설명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상세설명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(VARCHAR2(4000))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31243" y="4475782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상환금액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속성분류단어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 NUMBER(15)</a:t>
            </a:r>
          </a:p>
          <a:p>
            <a:pPr lvl="1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적용종료일시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속성분류단어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DATE</a:t>
            </a:r>
          </a:p>
        </p:txBody>
      </p:sp>
    </p:spTree>
    <p:extLst>
      <p:ext uri="{BB962C8B-B14F-4D97-AF65-F5344CB8AC3E}">
        <p14:creationId xmlns:p14="http://schemas.microsoft.com/office/powerpoint/2010/main" val="297594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1C6E28-A484-4637-8CF4-1CC12BB0A28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C067B3-C597-443C-90C4-7E259946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8" y="1734446"/>
            <a:ext cx="6458091" cy="3430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FFCDB-E0C9-4120-A2D9-C6D97EFF6C6F}"/>
              </a:ext>
            </a:extLst>
          </p:cNvPr>
          <p:cNvSpPr/>
          <p:nvPr/>
        </p:nvSpPr>
        <p:spPr>
          <a:xfrm>
            <a:off x="7157172" y="1402006"/>
            <a:ext cx="2402752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920E8A-5ACC-4515-8C9E-07862C7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50" y="1421251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입력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62F7FD7-C350-42BF-B049-5EC11228E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49718"/>
              </p:ext>
            </p:extLst>
          </p:nvPr>
        </p:nvGraphicFramePr>
        <p:xfrm>
          <a:off x="7239769" y="1770633"/>
          <a:ext cx="2273120" cy="2730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624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34496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1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조회조건 입력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데이터 신규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신청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80802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조회대상 정보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표준용어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단일코드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목록코드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27456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및 비표준 정보 확인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Y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N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비표준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84953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영향도가 있는 경우 번개 아이콘 표시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58056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등록된 표준데이터 정보 엑셀 다운로드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343230"/>
                  </a:ext>
                </a:extLst>
              </a:tr>
            </a:tbl>
          </a:graphicData>
        </a:graphic>
      </p:graphicFrame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통합 조회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07441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 존재 여부 확인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409720A-0D17-454E-BD12-B0ED254FC27D}"/>
              </a:ext>
            </a:extLst>
          </p:cNvPr>
          <p:cNvSpPr txBox="1"/>
          <p:nvPr/>
        </p:nvSpPr>
        <p:spPr>
          <a:xfrm>
            <a:off x="462178" y="1719929"/>
            <a:ext cx="6493561" cy="782929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7BB320B-E297-4A1A-BC61-F04558A3A6FF}"/>
              </a:ext>
            </a:extLst>
          </p:cNvPr>
          <p:cNvSpPr/>
          <p:nvPr/>
        </p:nvSpPr>
        <p:spPr>
          <a:xfrm>
            <a:off x="400097" y="158464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B2E3BE4-DC5A-41C6-A717-29026BEF7E11}"/>
              </a:ext>
            </a:extLst>
          </p:cNvPr>
          <p:cNvSpPr/>
          <p:nvPr/>
        </p:nvSpPr>
        <p:spPr>
          <a:xfrm>
            <a:off x="3816851" y="2540155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41">
            <a:extLst>
              <a:ext uri="{FF2B5EF4-FFF2-40B4-BE49-F238E27FC236}">
                <a16:creationId xmlns:a16="http://schemas.microsoft.com/office/drawing/2014/main" id="{28245781-D835-4FC9-B1F5-9D6AAB007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057" y="2844353"/>
            <a:ext cx="256808" cy="2089596"/>
          </a:xfrm>
          <a:prstGeom prst="rect">
            <a:avLst/>
          </a:prstGeom>
          <a:noFill/>
          <a:ln w="222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16DFBD6-E3C7-4719-8737-7AE0B7FE9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4" y="2844353"/>
            <a:ext cx="256807" cy="2089597"/>
          </a:xfrm>
          <a:prstGeom prst="rect">
            <a:avLst/>
          </a:prstGeom>
          <a:noFill/>
          <a:ln w="222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B9B1C5-82A2-49A9-983B-82690735EB98}"/>
              </a:ext>
            </a:extLst>
          </p:cNvPr>
          <p:cNvSpPr txBox="1"/>
          <p:nvPr/>
        </p:nvSpPr>
        <p:spPr>
          <a:xfrm>
            <a:off x="4006262" y="2530699"/>
            <a:ext cx="2967787" cy="190004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7DFA4A-C473-420E-8C6C-60326E6CE49B}"/>
              </a:ext>
            </a:extLst>
          </p:cNvPr>
          <p:cNvSpPr/>
          <p:nvPr/>
        </p:nvSpPr>
        <p:spPr>
          <a:xfrm>
            <a:off x="6055098" y="3479399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0AE7CC4E-DFA4-45D8-9C87-BA8936AB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831" y="2844353"/>
            <a:ext cx="360743" cy="2089596"/>
          </a:xfrm>
          <a:prstGeom prst="rect">
            <a:avLst/>
          </a:prstGeom>
          <a:noFill/>
          <a:ln w="222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6682EFF-84D0-4AA4-A032-5DF77A6A2F54}"/>
              </a:ext>
            </a:extLst>
          </p:cNvPr>
          <p:cNvSpPr/>
          <p:nvPr/>
        </p:nvSpPr>
        <p:spPr>
          <a:xfrm>
            <a:off x="1277496" y="3574400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0C5F2BD-62E5-49E2-A878-B00341621B4C}"/>
              </a:ext>
            </a:extLst>
          </p:cNvPr>
          <p:cNvSpPr/>
          <p:nvPr/>
        </p:nvSpPr>
        <p:spPr>
          <a:xfrm>
            <a:off x="6698421" y="3488675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B290F89-8FF4-4DA9-9281-A3773E25FD08}"/>
              </a:ext>
            </a:extLst>
          </p:cNvPr>
          <p:cNvSpPr/>
          <p:nvPr/>
        </p:nvSpPr>
        <p:spPr>
          <a:xfrm>
            <a:off x="418256" y="2580247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25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9F772F-0007-4F3A-8AAD-F5FF943B426D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단어 정보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927507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표준 존재 여부 확인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후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상세 정보 조회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리스트에서 단어 더블클릭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id="{436458D9-0809-42FA-AD35-F874B226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73" y="1568143"/>
            <a:ext cx="8415453" cy="444639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45FDF2F-CDC8-4776-ACC2-FEB14F9D83A6}"/>
              </a:ext>
            </a:extLst>
          </p:cNvPr>
          <p:cNvSpPr txBox="1"/>
          <p:nvPr/>
        </p:nvSpPr>
        <p:spPr>
          <a:xfrm>
            <a:off x="745273" y="1928616"/>
            <a:ext cx="2410578" cy="1615862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ACB935-1CF3-4AC7-B4C1-06E40ECD9748}"/>
              </a:ext>
            </a:extLst>
          </p:cNvPr>
          <p:cNvSpPr txBox="1"/>
          <p:nvPr/>
        </p:nvSpPr>
        <p:spPr>
          <a:xfrm>
            <a:off x="1318300" y="3300753"/>
            <a:ext cx="1369352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단어에 대한 상세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A2E16E-0807-477C-B460-A1788D1AD323}"/>
              </a:ext>
            </a:extLst>
          </p:cNvPr>
          <p:cNvSpPr txBox="1"/>
          <p:nvPr/>
        </p:nvSpPr>
        <p:spPr>
          <a:xfrm>
            <a:off x="3202986" y="1928616"/>
            <a:ext cx="5957740" cy="106910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72E856-3D09-4222-B0F5-0DEDC2FD84F0}"/>
              </a:ext>
            </a:extLst>
          </p:cNvPr>
          <p:cNvSpPr txBox="1"/>
          <p:nvPr/>
        </p:nvSpPr>
        <p:spPr>
          <a:xfrm>
            <a:off x="3198272" y="3206513"/>
            <a:ext cx="5957740" cy="106910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F7CE6-7F3B-4238-8575-8C980A305710}"/>
              </a:ext>
            </a:extLst>
          </p:cNvPr>
          <p:cNvSpPr txBox="1"/>
          <p:nvPr/>
        </p:nvSpPr>
        <p:spPr>
          <a:xfrm>
            <a:off x="6919392" y="2455788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사용한 도메인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6B4126-6A06-4DF1-AED4-5F68CA7C64B9}"/>
              </a:ext>
            </a:extLst>
          </p:cNvPr>
          <p:cNvSpPr txBox="1"/>
          <p:nvPr/>
        </p:nvSpPr>
        <p:spPr>
          <a:xfrm>
            <a:off x="3198272" y="4515270"/>
            <a:ext cx="5957740" cy="106910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F9D351-8368-470A-BF67-7E7B294D0EF5}"/>
              </a:ext>
            </a:extLst>
          </p:cNvPr>
          <p:cNvSpPr txBox="1"/>
          <p:nvPr/>
        </p:nvSpPr>
        <p:spPr>
          <a:xfrm>
            <a:off x="6919392" y="3721849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사용한 용어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847AD6-43CE-4D88-BC58-3CF435747168}"/>
              </a:ext>
            </a:extLst>
          </p:cNvPr>
          <p:cNvSpPr txBox="1"/>
          <p:nvPr/>
        </p:nvSpPr>
        <p:spPr>
          <a:xfrm>
            <a:off x="6919391" y="5049824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사용한 용어가 적용된 모델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4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97285D-8D81-47CF-9972-FB231103DACE}"/>
              </a:ext>
            </a:extLst>
          </p:cNvPr>
          <p:cNvSpPr/>
          <p:nvPr/>
        </p:nvSpPr>
        <p:spPr>
          <a:xfrm>
            <a:off x="0" y="2784661"/>
            <a:ext cx="9906000" cy="360000"/>
          </a:xfrm>
          <a:prstGeom prst="rect">
            <a:avLst/>
          </a:prstGeom>
          <a:solidFill>
            <a:srgbClr val="436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82" lvl="0" indent="-88882" eaLnBrk="0" latinLnBrk="0" hangingPunct="0"/>
            <a:endParaRPr lang="ko-KR" altLang="en-US" sz="1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93C27-AC38-4078-9AE5-ED3565A4A1D3}"/>
              </a:ext>
            </a:extLst>
          </p:cNvPr>
          <p:cNvSpPr/>
          <p:nvPr/>
        </p:nvSpPr>
        <p:spPr>
          <a:xfrm>
            <a:off x="0" y="3758007"/>
            <a:ext cx="9906000" cy="360000"/>
          </a:xfrm>
          <a:prstGeom prst="rect">
            <a:avLst/>
          </a:prstGeom>
          <a:solidFill>
            <a:srgbClr val="436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82" lvl="0" indent="-88882" eaLnBrk="0" latinLnBrk="0" hangingPunct="0"/>
            <a:endParaRPr lang="ko-KR" altLang="en-US" sz="1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4A054E2-AFF0-46F4-8B72-A47E851A2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29" y="199799"/>
            <a:ext cx="9186938" cy="428851"/>
          </a:xfr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GSMETA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설명서 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1C19B2-24DA-4E73-B578-C2F23D21FB4F}"/>
              </a:ext>
            </a:extLst>
          </p:cNvPr>
          <p:cNvCxnSpPr/>
          <p:nvPr/>
        </p:nvCxnSpPr>
        <p:spPr>
          <a:xfrm>
            <a:off x="244928" y="628650"/>
            <a:ext cx="9144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6F327-8E64-4F12-AA3E-FA08B533C9ED}"/>
              </a:ext>
            </a:extLst>
          </p:cNvPr>
          <p:cNvSpPr/>
          <p:nvPr/>
        </p:nvSpPr>
        <p:spPr>
          <a:xfrm>
            <a:off x="0" y="817196"/>
            <a:ext cx="9906000" cy="396000"/>
          </a:xfrm>
          <a:prstGeom prst="rect">
            <a:avLst/>
          </a:prstGeom>
          <a:solidFill>
            <a:srgbClr val="436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82" lvl="0" indent="-88882" eaLnBrk="0" latinLnBrk="0" hangingPunct="0"/>
            <a:endParaRPr lang="ko-KR" altLang="en-US" sz="1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48E23D-8229-4A2C-AFC1-4CAF366DFC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3776" y="850195"/>
            <a:ext cx="8938544" cy="55220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정의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2)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정의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3)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정의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4)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 통합 관리 환경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및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프로세스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GSMETA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사용법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접속 방법</a:t>
            </a: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2)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 방법</a:t>
            </a: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3)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방법</a:t>
            </a: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4) DB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 방법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5)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</a:p>
          <a:p>
            <a:pPr marL="0" indent="0"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21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9F772F-0007-4F3A-8AAD-F5FF943B426D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도메인 정보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77224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표준 존재 여부 확인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후 상세 정보 조회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리스트에서 도메인 더블클릭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6B0CC83F-938C-40C8-BD01-7388700C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20" y="1594979"/>
            <a:ext cx="8417935" cy="444639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32DFF5-69B1-4E3E-95D3-F5C039C3ED62}"/>
              </a:ext>
            </a:extLst>
          </p:cNvPr>
          <p:cNvSpPr txBox="1"/>
          <p:nvPr/>
        </p:nvSpPr>
        <p:spPr>
          <a:xfrm>
            <a:off x="734820" y="1994899"/>
            <a:ext cx="2354017" cy="298274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DF75F-5D9F-41C2-A41A-8E121156FDF3}"/>
              </a:ext>
            </a:extLst>
          </p:cNvPr>
          <p:cNvSpPr txBox="1"/>
          <p:nvPr/>
        </p:nvSpPr>
        <p:spPr>
          <a:xfrm>
            <a:off x="1307847" y="3329328"/>
            <a:ext cx="1369352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도메인에 대한 상세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27B45-521F-41B3-9D83-5956BE063A9B}"/>
              </a:ext>
            </a:extLst>
          </p:cNvPr>
          <p:cNvSpPr txBox="1"/>
          <p:nvPr/>
        </p:nvSpPr>
        <p:spPr>
          <a:xfrm>
            <a:off x="3141926" y="2029789"/>
            <a:ext cx="5957740" cy="154048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576B66-7CFB-4638-A1B5-20CE5B476406}"/>
              </a:ext>
            </a:extLst>
          </p:cNvPr>
          <p:cNvSpPr txBox="1"/>
          <p:nvPr/>
        </p:nvSpPr>
        <p:spPr>
          <a:xfrm>
            <a:off x="3141926" y="4083504"/>
            <a:ext cx="5957740" cy="1425782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E699D7-A67E-41F3-978F-520A13E5E0C9}"/>
              </a:ext>
            </a:extLst>
          </p:cNvPr>
          <p:cNvSpPr txBox="1"/>
          <p:nvPr/>
        </p:nvSpPr>
        <p:spPr>
          <a:xfrm>
            <a:off x="6908939" y="2484363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도메인을 사용한 용어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5F611-20E7-42F2-A40F-4A968625AB67}"/>
              </a:ext>
            </a:extLst>
          </p:cNvPr>
          <p:cNvSpPr txBox="1"/>
          <p:nvPr/>
        </p:nvSpPr>
        <p:spPr>
          <a:xfrm>
            <a:off x="6908938" y="5078399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도메인을 사용한 용어가 적용된 모델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39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9F772F-0007-4F3A-8AAD-F5FF943B426D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</a:t>
            </a:r>
            <a:r>
              <a:rPr lang="en-US" altLang="ko-KR" sz="1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용어 정보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45861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표준 존재 여부 확인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후 상세 정보 조회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리스트에서 용어 더블클릭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36B2B0B-C404-4725-8241-0617127F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" y="1681948"/>
            <a:ext cx="8417935" cy="444639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EABAE-5CEE-45C6-B925-AF1514A311FA}"/>
              </a:ext>
            </a:extLst>
          </p:cNvPr>
          <p:cNvSpPr txBox="1"/>
          <p:nvPr/>
        </p:nvSpPr>
        <p:spPr>
          <a:xfrm>
            <a:off x="744032" y="2081867"/>
            <a:ext cx="2630867" cy="316185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BC6B2-2A4B-4654-A5D1-92E15A5E3255}"/>
              </a:ext>
            </a:extLst>
          </p:cNvPr>
          <p:cNvSpPr txBox="1"/>
          <p:nvPr/>
        </p:nvSpPr>
        <p:spPr>
          <a:xfrm>
            <a:off x="1317059" y="3416297"/>
            <a:ext cx="1369352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용어에 대한 상세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CFB53-545D-4860-BD4D-EDFB078FD2B8}"/>
              </a:ext>
            </a:extLst>
          </p:cNvPr>
          <p:cNvSpPr txBox="1"/>
          <p:nvPr/>
        </p:nvSpPr>
        <p:spPr>
          <a:xfrm>
            <a:off x="3427988" y="2097904"/>
            <a:ext cx="5680890" cy="154048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62106-9127-43D7-9AA4-B4FACF5381AE}"/>
              </a:ext>
            </a:extLst>
          </p:cNvPr>
          <p:cNvSpPr txBox="1"/>
          <p:nvPr/>
        </p:nvSpPr>
        <p:spPr>
          <a:xfrm>
            <a:off x="5306168" y="2788149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용어가 적용된 모델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꺾인 연결선 17">
            <a:extLst>
              <a:ext uri="{FF2B5EF4-FFF2-40B4-BE49-F238E27FC236}">
                <a16:creationId xmlns:a16="http://schemas.microsoft.com/office/drawing/2014/main" id="{20F97FE2-6062-4E69-A892-912A7BA3337D}"/>
              </a:ext>
            </a:extLst>
          </p:cNvPr>
          <p:cNvCxnSpPr>
            <a:cxnSpLocks/>
          </p:cNvCxnSpPr>
          <p:nvPr/>
        </p:nvCxnSpPr>
        <p:spPr>
          <a:xfrm>
            <a:off x="3201745" y="4632764"/>
            <a:ext cx="1403934" cy="250599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E2EF63-2B38-4082-A07E-CB211BB0BF08}"/>
              </a:ext>
            </a:extLst>
          </p:cNvPr>
          <p:cNvSpPr txBox="1"/>
          <p:nvPr/>
        </p:nvSpPr>
        <p:spPr>
          <a:xfrm>
            <a:off x="1521790" y="4545456"/>
            <a:ext cx="1661101" cy="178906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L 도형 18">
            <a:extLst>
              <a:ext uri="{FF2B5EF4-FFF2-40B4-BE49-F238E27FC236}">
                <a16:creationId xmlns:a16="http://schemas.microsoft.com/office/drawing/2014/main" id="{D07203EA-4BE0-46F3-9DCA-7C8AFFA0EEBB}"/>
              </a:ext>
            </a:extLst>
          </p:cNvPr>
          <p:cNvSpPr/>
          <p:nvPr/>
        </p:nvSpPr>
        <p:spPr>
          <a:xfrm rot="18794844">
            <a:off x="1485368" y="4419758"/>
            <a:ext cx="144016" cy="108012"/>
          </a:xfrm>
          <a:prstGeom prst="corner">
            <a:avLst/>
          </a:prstGeom>
          <a:solidFill>
            <a:srgbClr val="E4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3B1E-9E3F-4FBB-AE17-7FDA359E2968}"/>
              </a:ext>
            </a:extLst>
          </p:cNvPr>
          <p:cNvSpPr txBox="1"/>
          <p:nvPr/>
        </p:nvSpPr>
        <p:spPr>
          <a:xfrm>
            <a:off x="4397606" y="4758063"/>
            <a:ext cx="1572478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비표준 용어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9F772F-0007-4F3A-8AAD-F5FF943B426D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</a:t>
            </a:r>
            <a:r>
              <a:rPr lang="en-US" altLang="ko-KR" sz="1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코드 정보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53827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표준 존재 여부 확인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후 상세 정보 조회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리스트에서 코드 더블클릭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169A0F2-18FF-40C2-A50D-E7132DF98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7" y="1604345"/>
            <a:ext cx="8588941" cy="456209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EABAE-5CEE-45C6-B925-AF1514A311FA}"/>
              </a:ext>
            </a:extLst>
          </p:cNvPr>
          <p:cNvSpPr txBox="1"/>
          <p:nvPr/>
        </p:nvSpPr>
        <p:spPr>
          <a:xfrm>
            <a:off x="665225" y="1938992"/>
            <a:ext cx="2306576" cy="281907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BC6B2-2A4B-4654-A5D1-92E15A5E3255}"/>
              </a:ext>
            </a:extLst>
          </p:cNvPr>
          <p:cNvSpPr txBox="1"/>
          <p:nvPr/>
        </p:nvSpPr>
        <p:spPr>
          <a:xfrm>
            <a:off x="1317059" y="3416297"/>
            <a:ext cx="1369352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코드에 대한 상세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CFB53-545D-4860-BD4D-EDFB078FD2B8}"/>
              </a:ext>
            </a:extLst>
          </p:cNvPr>
          <p:cNvSpPr txBox="1"/>
          <p:nvPr/>
        </p:nvSpPr>
        <p:spPr>
          <a:xfrm>
            <a:off x="2989525" y="1941396"/>
            <a:ext cx="6248608" cy="1116129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62106-9127-43D7-9AA4-B4FACF5381AE}"/>
              </a:ext>
            </a:extLst>
          </p:cNvPr>
          <p:cNvSpPr txBox="1"/>
          <p:nvPr/>
        </p:nvSpPr>
        <p:spPr>
          <a:xfrm>
            <a:off x="4962337" y="2388099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코드의 인스턴스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꺾인 연결선 17">
            <a:extLst>
              <a:ext uri="{FF2B5EF4-FFF2-40B4-BE49-F238E27FC236}">
                <a16:creationId xmlns:a16="http://schemas.microsoft.com/office/drawing/2014/main" id="{20F97FE2-6062-4E69-A892-912A7BA3337D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rot="5400000">
            <a:off x="1784185" y="4462837"/>
            <a:ext cx="555272" cy="32329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E2EF63-2B38-4082-A07E-CB211BB0BF08}"/>
              </a:ext>
            </a:extLst>
          </p:cNvPr>
          <p:cNvSpPr txBox="1"/>
          <p:nvPr/>
        </p:nvSpPr>
        <p:spPr>
          <a:xfrm>
            <a:off x="1538793" y="4167944"/>
            <a:ext cx="1369353" cy="178906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L 도형 18">
            <a:extLst>
              <a:ext uri="{FF2B5EF4-FFF2-40B4-BE49-F238E27FC236}">
                <a16:creationId xmlns:a16="http://schemas.microsoft.com/office/drawing/2014/main" id="{D07203EA-4BE0-46F3-9DCA-7C8AFFA0EEBB}"/>
              </a:ext>
            </a:extLst>
          </p:cNvPr>
          <p:cNvSpPr/>
          <p:nvPr/>
        </p:nvSpPr>
        <p:spPr>
          <a:xfrm rot="18794844">
            <a:off x="1370516" y="4147638"/>
            <a:ext cx="144016" cy="108012"/>
          </a:xfrm>
          <a:prstGeom prst="corner">
            <a:avLst/>
          </a:prstGeom>
          <a:solidFill>
            <a:srgbClr val="E4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3B1E-9E3F-4FBB-AE17-7FDA359E2968}"/>
              </a:ext>
            </a:extLst>
          </p:cNvPr>
          <p:cNvSpPr txBox="1"/>
          <p:nvPr/>
        </p:nvSpPr>
        <p:spPr>
          <a:xfrm>
            <a:off x="1113933" y="4902122"/>
            <a:ext cx="1572478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사용중인 그룹코드명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DF9761-AC1C-41A4-A060-BFA020330C42}"/>
              </a:ext>
            </a:extLst>
          </p:cNvPr>
          <p:cNvSpPr txBox="1"/>
          <p:nvPr/>
        </p:nvSpPr>
        <p:spPr>
          <a:xfrm>
            <a:off x="2989525" y="4611518"/>
            <a:ext cx="6248608" cy="1116129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EF6F1-F9D6-40CC-96FD-4443E9E75ABC}"/>
              </a:ext>
            </a:extLst>
          </p:cNvPr>
          <p:cNvSpPr txBox="1"/>
          <p:nvPr/>
        </p:nvSpPr>
        <p:spPr>
          <a:xfrm>
            <a:off x="4962337" y="5058221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용어가 적용된 모델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271A0-8DC0-470D-B558-44EFCC8610C3}"/>
              </a:ext>
            </a:extLst>
          </p:cNvPr>
          <p:cNvSpPr txBox="1"/>
          <p:nvPr/>
        </p:nvSpPr>
        <p:spPr>
          <a:xfrm>
            <a:off x="2989525" y="3358900"/>
            <a:ext cx="6248608" cy="1116129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75B4E0-16D4-48EC-96E0-B4656322EA83}"/>
              </a:ext>
            </a:extLst>
          </p:cNvPr>
          <p:cNvSpPr txBox="1"/>
          <p:nvPr/>
        </p:nvSpPr>
        <p:spPr>
          <a:xfrm>
            <a:off x="4962337" y="3805603"/>
            <a:ext cx="2062223" cy="43088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rgbClr val="C0C0C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코드가 적용된 용어 정보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171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1C6E28-A484-4637-8CF4-1CC12BB0A28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FFCDB-E0C9-4120-A2D9-C6D97EFF6C6F}"/>
              </a:ext>
            </a:extLst>
          </p:cNvPr>
          <p:cNvSpPr/>
          <p:nvPr/>
        </p:nvSpPr>
        <p:spPr>
          <a:xfrm>
            <a:off x="7157172" y="1402006"/>
            <a:ext cx="2402752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920E8A-5ACC-4515-8C9E-07862C7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50" y="1421251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입력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62F7FD7-C350-42BF-B049-5EC11228E00E}"/>
              </a:ext>
            </a:extLst>
          </p:cNvPr>
          <p:cNvGraphicFramePr>
            <a:graphicFrameLocks noGrp="1"/>
          </p:cNvGraphicFramePr>
          <p:nvPr/>
        </p:nvGraphicFramePr>
        <p:xfrm>
          <a:off x="7239769" y="1770633"/>
          <a:ext cx="2273120" cy="3774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624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34496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1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용어검증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[+]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80802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및 변경해야 하는 속성명을 입력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입력이 끝나면 마우스를 빈 공간에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84953"/>
                  </a:ext>
                </a:extLst>
              </a:tr>
              <a:tr h="312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검증결과가 조회됨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도메인이 다 존재하며 용어가 없다는 의미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미등록 단어 존재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단어가 없다는 의미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 분석 불가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도메인이 없다는 의미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기존재용어명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용어가 이미 존재하다는 의미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58056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검증결과에 따른 표준데이터를 신청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※ 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단어추가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검증결과가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미등록 단어 존재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정보를 일괄 신청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도메인신청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검증결과가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도메인분석불가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정보를 일괄 신청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용어추가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검증결과가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정보를 일괄 신청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343230"/>
                  </a:ext>
                </a:extLst>
              </a:tr>
            </a:tbl>
          </a:graphicData>
        </a:graphic>
      </p:graphicFrame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- </a:t>
            </a:r>
            <a:r>
              <a:rPr lang="ko-KR" altLang="en-US" sz="1600" b="1" dirty="0" err="1">
                <a:latin typeface="맑은 고딕" panose="020B0503020000020004" pitchFamily="50" charset="-127"/>
              </a:rPr>
              <a:t>용어검증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61000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표준 사전 검증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[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용어 검증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버튼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0210B17-D3C3-4A4B-949B-199ACE4A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9" y="2993870"/>
            <a:ext cx="3844644" cy="229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EAF3ED-D16C-4300-94D2-7CE1829FFC63}"/>
              </a:ext>
            </a:extLst>
          </p:cNvPr>
          <p:cNvSpPr/>
          <p:nvPr/>
        </p:nvSpPr>
        <p:spPr>
          <a:xfrm>
            <a:off x="572506" y="3249702"/>
            <a:ext cx="501794" cy="327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28578-A0D1-4488-A37A-0BEEA8024E36}"/>
              </a:ext>
            </a:extLst>
          </p:cNvPr>
          <p:cNvSpPr txBox="1"/>
          <p:nvPr/>
        </p:nvSpPr>
        <p:spPr>
          <a:xfrm>
            <a:off x="1191034" y="3611218"/>
            <a:ext cx="109943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계정분류코드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계정명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고객탈퇴일자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배송세금금액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가격적용일자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︙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1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C6F5827-118C-436B-B208-AC6D1C869009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684854" y="3716057"/>
            <a:ext cx="644729" cy="367631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63BF855-B9C7-4FD4-BC6C-A48D9262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04" y="3957503"/>
            <a:ext cx="4407014" cy="22089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A96DBB-CC9A-43B4-9E9D-68A8C7D15380}"/>
              </a:ext>
            </a:extLst>
          </p:cNvPr>
          <p:cNvSpPr/>
          <p:nvPr/>
        </p:nvSpPr>
        <p:spPr>
          <a:xfrm>
            <a:off x="6083183" y="4204025"/>
            <a:ext cx="708455" cy="7723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600FF8-4D67-4265-AF76-5551D360A171}"/>
              </a:ext>
            </a:extLst>
          </p:cNvPr>
          <p:cNvSpPr/>
          <p:nvPr/>
        </p:nvSpPr>
        <p:spPr>
          <a:xfrm>
            <a:off x="5971940" y="405985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56AD86-4BCA-4137-A7B9-6A3A8C8F75D7}"/>
              </a:ext>
            </a:extLst>
          </p:cNvPr>
          <p:cNvSpPr/>
          <p:nvPr/>
        </p:nvSpPr>
        <p:spPr>
          <a:xfrm>
            <a:off x="5478480" y="6021970"/>
            <a:ext cx="574578" cy="179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2487C8D-EBC1-461F-9A49-2AA337EFC33A}"/>
              </a:ext>
            </a:extLst>
          </p:cNvPr>
          <p:cNvSpPr/>
          <p:nvPr/>
        </p:nvSpPr>
        <p:spPr>
          <a:xfrm>
            <a:off x="5359652" y="5913928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0CA08-5570-408E-B591-E64151602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03" y="1487295"/>
            <a:ext cx="6418453" cy="11765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FD49F0-64ED-40FF-A56D-4E4C6A1441DE}"/>
              </a:ext>
            </a:extLst>
          </p:cNvPr>
          <p:cNvSpPr/>
          <p:nvPr/>
        </p:nvSpPr>
        <p:spPr>
          <a:xfrm>
            <a:off x="5714184" y="2474626"/>
            <a:ext cx="392152" cy="1900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1B86F38-1F8D-46E3-B057-5D8D2A48F68C}"/>
              </a:ext>
            </a:extLst>
          </p:cNvPr>
          <p:cNvSpPr/>
          <p:nvPr/>
        </p:nvSpPr>
        <p:spPr>
          <a:xfrm>
            <a:off x="5552817" y="2355510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AB4EF12-E2AF-440B-83C5-4A9FA1BC940C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2509032" y="2569628"/>
            <a:ext cx="3205153" cy="424242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D351CD-9E2D-445C-8E71-32D15E5DE74E}"/>
              </a:ext>
            </a:extLst>
          </p:cNvPr>
          <p:cNvSpPr/>
          <p:nvPr/>
        </p:nvSpPr>
        <p:spPr>
          <a:xfrm>
            <a:off x="4094113" y="3120062"/>
            <a:ext cx="146323" cy="1589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A9EEFD9-C2E3-479E-805B-6B8BC660B5B2}"/>
              </a:ext>
            </a:extLst>
          </p:cNvPr>
          <p:cNvSpPr/>
          <p:nvPr/>
        </p:nvSpPr>
        <p:spPr>
          <a:xfrm>
            <a:off x="3940448" y="3012020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91EAE2-E645-4AB0-97D0-B686EF977E04}"/>
              </a:ext>
            </a:extLst>
          </p:cNvPr>
          <p:cNvSpPr/>
          <p:nvPr/>
        </p:nvSpPr>
        <p:spPr>
          <a:xfrm>
            <a:off x="444968" y="3159079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86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0FFCD-08FD-4786-AC82-BAF8525DC6E1}"/>
              </a:ext>
            </a:extLst>
          </p:cNvPr>
          <p:cNvSpPr/>
          <p:nvPr/>
        </p:nvSpPr>
        <p:spPr>
          <a:xfrm>
            <a:off x="314605" y="2639955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A5388F-187D-4EBB-A23A-6FB396D69F58}"/>
              </a:ext>
            </a:extLst>
          </p:cNvPr>
          <p:cNvCxnSpPr>
            <a:cxnSpLocks/>
            <a:stCxn id="133" idx="2"/>
            <a:endCxn id="10" idx="0"/>
          </p:cNvCxnSpPr>
          <p:nvPr/>
        </p:nvCxnSpPr>
        <p:spPr>
          <a:xfrm>
            <a:off x="1000526" y="2351302"/>
            <a:ext cx="0" cy="288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A11E5D-2917-4D74-9DAB-7B9B0A83E6F0}"/>
              </a:ext>
            </a:extLst>
          </p:cNvPr>
          <p:cNvSpPr/>
          <p:nvPr/>
        </p:nvSpPr>
        <p:spPr>
          <a:xfrm>
            <a:off x="304281" y="307111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작성 및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04281" y="3440611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3CFD9-C928-4493-868F-5783BB37DC25}"/>
              </a:ext>
            </a:extLst>
          </p:cNvPr>
          <p:cNvSpPr/>
          <p:nvPr/>
        </p:nvSpPr>
        <p:spPr>
          <a:xfrm>
            <a:off x="1882819" y="981291"/>
            <a:ext cx="754950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F5D492F-7C9D-41D2-AB42-39C2F4DF5170}"/>
              </a:ext>
            </a:extLst>
          </p:cNvPr>
          <p:cNvSpPr/>
          <p:nvPr/>
        </p:nvSpPr>
        <p:spPr>
          <a:xfrm>
            <a:off x="314605" y="202730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 신청</a:t>
            </a:r>
          </a:p>
        </p:txBody>
      </p:sp>
      <p:pic>
        <p:nvPicPr>
          <p:cNvPr id="40" name="Picture 169" descr="j0255117">
            <a:extLst>
              <a:ext uri="{FF2B5EF4-FFF2-40B4-BE49-F238E27FC236}">
                <a16:creationId xmlns:a16="http://schemas.microsoft.com/office/drawing/2014/main" id="{E55E2B91-0B6F-4E9A-A266-8114BF4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" y="1955735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C2736FB-A8CE-427B-8BE8-88D630F3E9C3}"/>
              </a:ext>
            </a:extLst>
          </p:cNvPr>
          <p:cNvSpPr/>
          <p:nvPr/>
        </p:nvSpPr>
        <p:spPr bwMode="auto">
          <a:xfrm>
            <a:off x="3692267" y="2351782"/>
            <a:ext cx="4366719" cy="3415570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DD8B53-2F9A-415F-AAB0-4C1205A7A364}"/>
              </a:ext>
            </a:extLst>
          </p:cNvPr>
          <p:cNvSpPr/>
          <p:nvPr/>
        </p:nvSpPr>
        <p:spPr bwMode="auto">
          <a:xfrm>
            <a:off x="3939933" y="3311283"/>
            <a:ext cx="1313948" cy="3123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등록신청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B156091-437D-47DD-B897-097C22D82367}"/>
              </a:ext>
            </a:extLst>
          </p:cNvPr>
          <p:cNvSpPr/>
          <p:nvPr/>
        </p:nvSpPr>
        <p:spPr bwMode="auto">
          <a:xfrm>
            <a:off x="3939933" y="2540125"/>
            <a:ext cx="1313948" cy="3123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신규여부</a:t>
            </a:r>
            <a:endParaRPr lang="ko-KR" altLang="en-US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DA61D0A7-BE6D-4FED-9222-07A2665423FB}"/>
              </a:ext>
            </a:extLst>
          </p:cNvPr>
          <p:cNvCxnSpPr>
            <a:stCxn id="156" idx="2"/>
            <a:endCxn id="155" idx="0"/>
          </p:cNvCxnSpPr>
          <p:nvPr/>
        </p:nvCxnSpPr>
        <p:spPr bwMode="auto">
          <a:xfrm>
            <a:off x="4596907" y="2852454"/>
            <a:ext cx="0" cy="458829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387D61C-F27A-496E-A2E8-3BED66B3492A}"/>
              </a:ext>
            </a:extLst>
          </p:cNvPr>
          <p:cNvSpPr/>
          <p:nvPr/>
        </p:nvSpPr>
        <p:spPr bwMode="auto">
          <a:xfrm>
            <a:off x="7340181" y="4145538"/>
            <a:ext cx="418034" cy="3123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sp>
        <p:nvSpPr>
          <p:cNvPr id="159" name="모서리가 둥근 직사각형 16">
            <a:extLst>
              <a:ext uri="{FF2B5EF4-FFF2-40B4-BE49-F238E27FC236}">
                <a16:creationId xmlns:a16="http://schemas.microsoft.com/office/drawing/2014/main" id="{5E3D0EA1-AA72-4266-BF85-D65E9A6C56AF}"/>
              </a:ext>
            </a:extLst>
          </p:cNvPr>
          <p:cNvSpPr/>
          <p:nvPr/>
        </p:nvSpPr>
        <p:spPr bwMode="auto">
          <a:xfrm>
            <a:off x="2059207" y="2540125"/>
            <a:ext cx="1313948" cy="3124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식별</a:t>
            </a: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67CD79CA-6142-4DEE-ADA2-238DAC27A9A1}"/>
              </a:ext>
            </a:extLst>
          </p:cNvPr>
          <p:cNvCxnSpPr>
            <a:stCxn id="159" idx="3"/>
            <a:endCxn id="156" idx="1"/>
          </p:cNvCxnSpPr>
          <p:nvPr/>
        </p:nvCxnSpPr>
        <p:spPr bwMode="auto">
          <a:xfrm flipV="1">
            <a:off x="3373155" y="2696290"/>
            <a:ext cx="566777" cy="65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2" name="모서리가 둥근 직사각형 33">
            <a:extLst>
              <a:ext uri="{FF2B5EF4-FFF2-40B4-BE49-F238E27FC236}">
                <a16:creationId xmlns:a16="http://schemas.microsoft.com/office/drawing/2014/main" id="{F618E2AF-3A90-41F7-BFE6-2F2E605EDB5B}"/>
              </a:ext>
            </a:extLst>
          </p:cNvPr>
          <p:cNvSpPr/>
          <p:nvPr/>
        </p:nvSpPr>
        <p:spPr bwMode="auto">
          <a:xfrm>
            <a:off x="2000424" y="1853130"/>
            <a:ext cx="1651057" cy="3124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모델러</a:t>
            </a:r>
          </a:p>
        </p:txBody>
      </p:sp>
      <p:sp>
        <p:nvSpPr>
          <p:cNvPr id="163" name="모서리가 둥근 직사각형 34">
            <a:extLst>
              <a:ext uri="{FF2B5EF4-FFF2-40B4-BE49-F238E27FC236}">
                <a16:creationId xmlns:a16="http://schemas.microsoft.com/office/drawing/2014/main" id="{C45BACD0-6285-40E5-A016-C76E92FA88D6}"/>
              </a:ext>
            </a:extLst>
          </p:cNvPr>
          <p:cNvSpPr/>
          <p:nvPr/>
        </p:nvSpPr>
        <p:spPr bwMode="auto">
          <a:xfrm>
            <a:off x="2059207" y="4068577"/>
            <a:ext cx="1313948" cy="459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DBA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그룹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hangingPunct="0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담당자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4" name="모서리가 둥근 직사각형 38">
            <a:extLst>
              <a:ext uri="{FF2B5EF4-FFF2-40B4-BE49-F238E27FC236}">
                <a16:creationId xmlns:a16="http://schemas.microsoft.com/office/drawing/2014/main" id="{9B6870C2-8257-4EE0-AB44-B2F6B320B107}"/>
              </a:ext>
            </a:extLst>
          </p:cNvPr>
          <p:cNvSpPr/>
          <p:nvPr/>
        </p:nvSpPr>
        <p:spPr bwMode="auto">
          <a:xfrm>
            <a:off x="5097859" y="1910575"/>
            <a:ext cx="1313948" cy="312458"/>
          </a:xfrm>
          <a:prstGeom prst="roundRect">
            <a:avLst/>
          </a:prstGeom>
          <a:solidFill>
            <a:srgbClr val="436EF5"/>
          </a:solidFill>
          <a:ln w="3175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GSMETA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다이아몬드 164">
            <a:extLst>
              <a:ext uri="{FF2B5EF4-FFF2-40B4-BE49-F238E27FC236}">
                <a16:creationId xmlns:a16="http://schemas.microsoft.com/office/drawing/2014/main" id="{0302875E-B356-4CDF-AA41-EAB815B60CCF}"/>
              </a:ext>
            </a:extLst>
          </p:cNvPr>
          <p:cNvSpPr/>
          <p:nvPr/>
        </p:nvSpPr>
        <p:spPr bwMode="auto">
          <a:xfrm>
            <a:off x="3939933" y="4067216"/>
            <a:ext cx="1313948" cy="471946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승인여부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65FFA23-34DB-461F-87EC-46549E7DFE42}"/>
              </a:ext>
            </a:extLst>
          </p:cNvPr>
          <p:cNvCxnSpPr>
            <a:stCxn id="155" idx="2"/>
            <a:endCxn id="165" idx="0"/>
          </p:cNvCxnSpPr>
          <p:nvPr/>
        </p:nvCxnSpPr>
        <p:spPr bwMode="auto">
          <a:xfrm>
            <a:off x="4596907" y="3623613"/>
            <a:ext cx="0" cy="443603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625E1BF7-B84D-4B57-A9CE-7C6490D3B7B5}"/>
              </a:ext>
            </a:extLst>
          </p:cNvPr>
          <p:cNvCxnSpPr>
            <a:cxnSpLocks/>
            <a:stCxn id="163" idx="3"/>
            <a:endCxn id="165" idx="1"/>
          </p:cNvCxnSpPr>
          <p:nvPr/>
        </p:nvCxnSpPr>
        <p:spPr bwMode="auto">
          <a:xfrm>
            <a:off x="3373155" y="4298515"/>
            <a:ext cx="566778" cy="4674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0BC69222-B2CB-4DE1-8321-5F4AAA705C73}"/>
              </a:ext>
            </a:extLst>
          </p:cNvPr>
          <p:cNvSpPr txBox="1"/>
          <p:nvPr/>
        </p:nvSpPr>
        <p:spPr>
          <a:xfrm>
            <a:off x="4188824" y="2977515"/>
            <a:ext cx="476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DD3992A-FBAC-4A54-829D-21B8C3E35562}"/>
              </a:ext>
            </a:extLst>
          </p:cNvPr>
          <p:cNvSpPr txBox="1"/>
          <p:nvPr/>
        </p:nvSpPr>
        <p:spPr>
          <a:xfrm>
            <a:off x="4240957" y="4593470"/>
            <a:ext cx="71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YES/NO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5E5E5AF-6A38-4521-905C-D4C90FCC9B3F}"/>
              </a:ext>
            </a:extLst>
          </p:cNvPr>
          <p:cNvSpPr/>
          <p:nvPr/>
        </p:nvSpPr>
        <p:spPr bwMode="auto">
          <a:xfrm>
            <a:off x="5884859" y="2540125"/>
            <a:ext cx="1313948" cy="3123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변경영향검사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64A3374-4FC5-4904-B011-86CDE35F53E7}"/>
              </a:ext>
            </a:extLst>
          </p:cNvPr>
          <p:cNvSpPr txBox="1"/>
          <p:nvPr/>
        </p:nvSpPr>
        <p:spPr>
          <a:xfrm>
            <a:off x="5331109" y="2713325"/>
            <a:ext cx="352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478AF80E-50A2-4699-9DDA-A94F748F2A0E}"/>
              </a:ext>
            </a:extLst>
          </p:cNvPr>
          <p:cNvCxnSpPr>
            <a:stCxn id="156" idx="3"/>
            <a:endCxn id="170" idx="1"/>
          </p:cNvCxnSpPr>
          <p:nvPr/>
        </p:nvCxnSpPr>
        <p:spPr bwMode="auto">
          <a:xfrm>
            <a:off x="5253881" y="2696290"/>
            <a:ext cx="630978" cy="0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ABDD297-D2B1-4605-A556-AEC4A5B5DA4B}"/>
              </a:ext>
            </a:extLst>
          </p:cNvPr>
          <p:cNvSpPr/>
          <p:nvPr/>
        </p:nvSpPr>
        <p:spPr bwMode="auto">
          <a:xfrm>
            <a:off x="5884859" y="4781993"/>
            <a:ext cx="1313948" cy="58700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영향 존재 시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부서 협의</a:t>
            </a:r>
          </a:p>
        </p:txBody>
      </p:sp>
      <p:sp>
        <p:nvSpPr>
          <p:cNvPr id="174" name="다이아몬드 173">
            <a:extLst>
              <a:ext uri="{FF2B5EF4-FFF2-40B4-BE49-F238E27FC236}">
                <a16:creationId xmlns:a16="http://schemas.microsoft.com/office/drawing/2014/main" id="{5FDCDBEE-B247-4B44-9978-B70B95B1473A}"/>
              </a:ext>
            </a:extLst>
          </p:cNvPr>
          <p:cNvSpPr/>
          <p:nvPr/>
        </p:nvSpPr>
        <p:spPr bwMode="auto">
          <a:xfrm>
            <a:off x="5884859" y="3504071"/>
            <a:ext cx="1313948" cy="471946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영향존재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hangingPunct="0"/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여부</a:t>
            </a: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70DFEC00-40C7-45B2-BA72-E0BA34C3F864}"/>
              </a:ext>
            </a:extLst>
          </p:cNvPr>
          <p:cNvCxnSpPr>
            <a:stCxn id="170" idx="2"/>
            <a:endCxn id="174" idx="0"/>
          </p:cNvCxnSpPr>
          <p:nvPr/>
        </p:nvCxnSpPr>
        <p:spPr bwMode="auto">
          <a:xfrm>
            <a:off x="6541834" y="2852454"/>
            <a:ext cx="0" cy="651616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6" name="모서리가 둥근 직사각형 77">
            <a:extLst>
              <a:ext uri="{FF2B5EF4-FFF2-40B4-BE49-F238E27FC236}">
                <a16:creationId xmlns:a16="http://schemas.microsoft.com/office/drawing/2014/main" id="{6566EB8B-0877-4768-ABD6-FD811018A65C}"/>
              </a:ext>
            </a:extLst>
          </p:cNvPr>
          <p:cNvSpPr/>
          <p:nvPr/>
        </p:nvSpPr>
        <p:spPr bwMode="auto">
          <a:xfrm>
            <a:off x="8262243" y="4058508"/>
            <a:ext cx="1002299" cy="4839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DBA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그룹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hangingPunct="0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담당자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67A49BF9-5512-4700-A65B-211DD877A643}"/>
              </a:ext>
            </a:extLst>
          </p:cNvPr>
          <p:cNvCxnSpPr>
            <a:stCxn id="174" idx="2"/>
            <a:endCxn id="173" idx="0"/>
          </p:cNvCxnSpPr>
          <p:nvPr/>
        </p:nvCxnSpPr>
        <p:spPr bwMode="auto">
          <a:xfrm>
            <a:off x="6541834" y="3976016"/>
            <a:ext cx="0" cy="805977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13231E9-E3B2-4D9F-B447-BD7F3892040C}"/>
              </a:ext>
            </a:extLst>
          </p:cNvPr>
          <p:cNvSpPr txBox="1"/>
          <p:nvPr/>
        </p:nvSpPr>
        <p:spPr>
          <a:xfrm>
            <a:off x="6091606" y="4213987"/>
            <a:ext cx="49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7D6B6978-F418-4F4E-94BC-28C517B88FC3}"/>
              </a:ext>
            </a:extLst>
          </p:cNvPr>
          <p:cNvCxnSpPr>
            <a:cxnSpLocks/>
            <a:stCxn id="176" idx="1"/>
            <a:endCxn id="158" idx="3"/>
          </p:cNvCxnSpPr>
          <p:nvPr/>
        </p:nvCxnSpPr>
        <p:spPr bwMode="auto">
          <a:xfrm flipH="1">
            <a:off x="7758215" y="4300462"/>
            <a:ext cx="504028" cy="1241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C8A1258-BA4B-4F7F-BFAC-863CD595FB2F}"/>
              </a:ext>
            </a:extLst>
          </p:cNvPr>
          <p:cNvSpPr txBox="1"/>
          <p:nvPr/>
        </p:nvSpPr>
        <p:spPr>
          <a:xfrm>
            <a:off x="7205899" y="3483191"/>
            <a:ext cx="352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1" name="꺾인 연결선 55">
            <a:extLst>
              <a:ext uri="{FF2B5EF4-FFF2-40B4-BE49-F238E27FC236}">
                <a16:creationId xmlns:a16="http://schemas.microsoft.com/office/drawing/2014/main" id="{7B6E07F6-100A-428B-A215-86F4F651F2C9}"/>
              </a:ext>
            </a:extLst>
          </p:cNvPr>
          <p:cNvCxnSpPr>
            <a:stCxn id="174" idx="3"/>
            <a:endCxn id="158" idx="0"/>
          </p:cNvCxnSpPr>
          <p:nvPr/>
        </p:nvCxnSpPr>
        <p:spPr bwMode="auto">
          <a:xfrm>
            <a:off x="7198808" y="3740044"/>
            <a:ext cx="350390" cy="405494"/>
          </a:xfrm>
          <a:prstGeom prst="bentConnector2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2" name="꺾인 연결선 74">
            <a:extLst>
              <a:ext uri="{FF2B5EF4-FFF2-40B4-BE49-F238E27FC236}">
                <a16:creationId xmlns:a16="http://schemas.microsoft.com/office/drawing/2014/main" id="{CBB34C8B-C3A4-407A-A495-C94CD912F194}"/>
              </a:ext>
            </a:extLst>
          </p:cNvPr>
          <p:cNvCxnSpPr>
            <a:stCxn id="173" idx="1"/>
            <a:endCxn id="170" idx="1"/>
          </p:cNvCxnSpPr>
          <p:nvPr/>
        </p:nvCxnSpPr>
        <p:spPr bwMode="auto">
          <a:xfrm rot="10800000">
            <a:off x="5884859" y="2696290"/>
            <a:ext cx="10375" cy="2379205"/>
          </a:xfrm>
          <a:prstGeom prst="bentConnector3">
            <a:avLst>
              <a:gd name="adj1" fmla="val 1800000"/>
            </a:avLst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1172408-7E6D-4735-A286-73ED4200CE5C}"/>
              </a:ext>
            </a:extLst>
          </p:cNvPr>
          <p:cNvCxnSpPr/>
          <p:nvPr/>
        </p:nvCxnSpPr>
        <p:spPr bwMode="auto">
          <a:xfrm>
            <a:off x="2716181" y="2165588"/>
            <a:ext cx="0" cy="374537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FFE08DCF-A43D-4DB8-B21F-AC8FD9406410}"/>
              </a:ext>
            </a:extLst>
          </p:cNvPr>
          <p:cNvCxnSpPr>
            <a:cxnSpLocks/>
            <a:stCxn id="163" idx="0"/>
          </p:cNvCxnSpPr>
          <p:nvPr/>
        </p:nvCxnSpPr>
        <p:spPr bwMode="auto">
          <a:xfrm flipV="1">
            <a:off x="2716181" y="2852585"/>
            <a:ext cx="0" cy="1215992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9" name="Rectangle 2">
            <a:extLst>
              <a:ext uri="{FF2B5EF4-FFF2-40B4-BE49-F238E27FC236}">
                <a16:creationId xmlns:a16="http://schemas.microsoft.com/office/drawing/2014/main" id="{27FD2C77-69E8-4075-A6BC-11C0936B5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653" y="1249757"/>
            <a:ext cx="7338033" cy="2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신청 절차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사각형 설명선 30">
            <a:extLst>
              <a:ext uri="{FF2B5EF4-FFF2-40B4-BE49-F238E27FC236}">
                <a16:creationId xmlns:a16="http://schemas.microsoft.com/office/drawing/2014/main" id="{C0DF196D-1DC6-4EA1-842A-1DE1FC6A38A8}"/>
              </a:ext>
            </a:extLst>
          </p:cNvPr>
          <p:cNvSpPr/>
          <p:nvPr/>
        </p:nvSpPr>
        <p:spPr bwMode="auto">
          <a:xfrm>
            <a:off x="4401559" y="5065416"/>
            <a:ext cx="1167812" cy="471946"/>
          </a:xfrm>
          <a:prstGeom prst="wedgeRectCallout">
            <a:avLst>
              <a:gd name="adj1" fmla="val 81370"/>
              <a:gd name="adj2" fmla="val -47574"/>
            </a:avLst>
          </a:prstGeom>
          <a:solidFill>
            <a:schemeClr val="bg1">
              <a:lumMod val="7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코드값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자릿수 등의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영향 평가 필수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43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1C6E28-A484-4637-8CF4-1CC12BB0A28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084AD19-7C7E-41C3-8150-273680E9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40" y="1586878"/>
            <a:ext cx="4750557" cy="9811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FFCDB-E0C9-4120-A2D9-C6D97EFF6C6F}"/>
              </a:ext>
            </a:extLst>
          </p:cNvPr>
          <p:cNvSpPr/>
          <p:nvPr/>
        </p:nvSpPr>
        <p:spPr>
          <a:xfrm>
            <a:off x="7157172" y="1402006"/>
            <a:ext cx="2402752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920E8A-5ACC-4515-8C9E-07862C7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50" y="1421251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입력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62F7FD7-C350-42BF-B049-5EC11228E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38841"/>
              </p:ext>
            </p:extLst>
          </p:nvPr>
        </p:nvGraphicFramePr>
        <p:xfrm>
          <a:off x="7239769" y="1770633"/>
          <a:ext cx="2273120" cy="18613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624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34496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1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단어에 대한 정보 입력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8080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클릭 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검증결과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항목에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이라고 조회 됨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84953"/>
                  </a:ext>
                </a:extLst>
              </a:tr>
              <a:tr h="4250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컨펌 창이 뜨면 확인 버튼을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58056"/>
                  </a:ext>
                </a:extLst>
              </a:tr>
            </a:tbl>
          </a:graphicData>
        </a:graphic>
      </p:graphicFrame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 err="1">
                <a:latin typeface="맑은 고딕" panose="020B0503020000020004" pitchFamily="50" charset="-127"/>
              </a:rPr>
              <a:t>표준신청</a:t>
            </a:r>
            <a:r>
              <a:rPr lang="ko-KR" altLang="en-US" sz="1600" b="1" dirty="0">
                <a:latin typeface="맑은 고딕" panose="020B0503020000020004" pitchFamily="50" charset="-127"/>
              </a:rPr>
              <a:t> 공통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49199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 존재 여부 확인 이후의 표준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27DC25-F5AB-4DD6-9F0B-914B5637F5B3}"/>
              </a:ext>
            </a:extLst>
          </p:cNvPr>
          <p:cNvSpPr/>
          <p:nvPr/>
        </p:nvSpPr>
        <p:spPr>
          <a:xfrm>
            <a:off x="4113205" y="2398251"/>
            <a:ext cx="2356214" cy="188811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A54E365-17C6-41F3-BB72-753AD640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55" y="2889857"/>
            <a:ext cx="5211923" cy="3253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Rectangle 2962">
            <a:extLst>
              <a:ext uri="{FF2B5EF4-FFF2-40B4-BE49-F238E27FC236}">
                <a16:creationId xmlns:a16="http://schemas.microsoft.com/office/drawing/2014/main" id="{37EA67FB-E1A4-4540-892A-83AEE8A6E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040" y="2748112"/>
            <a:ext cx="1526260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 공통 화면</a:t>
            </a: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AutoShape 69">
            <a:extLst>
              <a:ext uri="{FF2B5EF4-FFF2-40B4-BE49-F238E27FC236}">
                <a16:creationId xmlns:a16="http://schemas.microsoft.com/office/drawing/2014/main" id="{72C2677A-0EF5-43AC-89D2-2A7294FD4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861" y="2991317"/>
            <a:ext cx="734905" cy="375870"/>
          </a:xfrm>
          <a:prstGeom prst="wedgeRoundRectCallout">
            <a:avLst>
              <a:gd name="adj1" fmla="val 75005"/>
              <a:gd name="adj2" fmla="val -21948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en-US" altLang="ko-KR" sz="1000" b="1" kern="100" dirty="0">
                <a:latin typeface="+mn-ea"/>
                <a:cs typeface="돋움"/>
              </a:rPr>
              <a:t>SR </a:t>
            </a:r>
            <a:r>
              <a:rPr lang="ko-KR" altLang="en-US" sz="1000" b="1" kern="100" dirty="0">
                <a:latin typeface="+mn-ea"/>
                <a:cs typeface="돋움"/>
              </a:rPr>
              <a:t>번호</a:t>
            </a:r>
            <a:endParaRPr lang="en-US" altLang="ko-KR" sz="1000" b="1" kern="100" dirty="0">
              <a:latin typeface="+mn-ea"/>
              <a:cs typeface="돋움"/>
            </a:endParaRPr>
          </a:p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필수 입력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sp>
        <p:nvSpPr>
          <p:cNvPr id="49" name="AutoShape 69">
            <a:extLst>
              <a:ext uri="{FF2B5EF4-FFF2-40B4-BE49-F238E27FC236}">
                <a16:creationId xmlns:a16="http://schemas.microsoft.com/office/drawing/2014/main" id="{F5B5A099-7143-4251-BA3B-2C760597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02" y="3423871"/>
            <a:ext cx="734905" cy="375870"/>
          </a:xfrm>
          <a:prstGeom prst="wedgeRoundRectCallout">
            <a:avLst>
              <a:gd name="adj1" fmla="val 73277"/>
              <a:gd name="adj2" fmla="val -65873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결재선</a:t>
            </a:r>
            <a:endParaRPr lang="en-US" altLang="ko-KR" sz="1000" b="1" kern="100" dirty="0">
              <a:latin typeface="+mn-ea"/>
              <a:cs typeface="돋움"/>
            </a:endParaRPr>
          </a:p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선택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0021C9-0EDF-4CD0-B778-DF67A86AB0E7}"/>
              </a:ext>
            </a:extLst>
          </p:cNvPr>
          <p:cNvSpPr/>
          <p:nvPr/>
        </p:nvSpPr>
        <p:spPr>
          <a:xfrm>
            <a:off x="1532396" y="3772278"/>
            <a:ext cx="1248904" cy="1333122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AutoShape 69">
            <a:extLst>
              <a:ext uri="{FF2B5EF4-FFF2-40B4-BE49-F238E27FC236}">
                <a16:creationId xmlns:a16="http://schemas.microsoft.com/office/drawing/2014/main" id="{EDF31D2C-ECC0-4EA9-9323-1474E1348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02" y="4124292"/>
            <a:ext cx="734905" cy="375870"/>
          </a:xfrm>
          <a:prstGeom prst="wedgeRoundRectCallout">
            <a:avLst>
              <a:gd name="adj1" fmla="val 73277"/>
              <a:gd name="adj2" fmla="val -65873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표준데이터</a:t>
            </a:r>
            <a:endParaRPr lang="en-US" altLang="ko-KR" sz="1000" b="1" kern="100" dirty="0">
              <a:latin typeface="+mn-ea"/>
              <a:cs typeface="돋움"/>
            </a:endParaRPr>
          </a:p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항목 입력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sp>
        <p:nvSpPr>
          <p:cNvPr id="53" name="AutoShape 69">
            <a:extLst>
              <a:ext uri="{FF2B5EF4-FFF2-40B4-BE49-F238E27FC236}">
                <a16:creationId xmlns:a16="http://schemas.microsoft.com/office/drawing/2014/main" id="{D0B43D36-B6E4-40DB-AE09-CDDB3CDAB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1" y="5340352"/>
            <a:ext cx="904800" cy="375870"/>
          </a:xfrm>
          <a:prstGeom prst="wedgeRoundRectCallout">
            <a:avLst>
              <a:gd name="adj1" fmla="val 98120"/>
              <a:gd name="adj2" fmla="val -35463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작성 항목</a:t>
            </a:r>
            <a:endParaRPr lang="en-US" altLang="ko-KR" sz="1000" b="1" kern="100" dirty="0">
              <a:latin typeface="+mn-ea"/>
              <a:cs typeface="돋움"/>
            </a:endParaRPr>
          </a:p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추가 및 수정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sp>
        <p:nvSpPr>
          <p:cNvPr id="54" name="AutoShape 69">
            <a:extLst>
              <a:ext uri="{FF2B5EF4-FFF2-40B4-BE49-F238E27FC236}">
                <a16:creationId xmlns:a16="http://schemas.microsoft.com/office/drawing/2014/main" id="{2C306274-0958-4FEB-9936-CA4DE3619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934" y="3668333"/>
            <a:ext cx="1248903" cy="406579"/>
          </a:xfrm>
          <a:prstGeom prst="wedgeRoundRectCallout">
            <a:avLst>
              <a:gd name="adj1" fmla="val 36361"/>
              <a:gd name="adj2" fmla="val -163859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>
                <a:latin typeface="+mn-ea"/>
                <a:cs typeface="돋움"/>
              </a:rPr>
              <a:t>신청 목록 표준 검증 및 결재 요청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C70C9C5-AFAD-446A-BB7F-858706C8B8AD}"/>
              </a:ext>
            </a:extLst>
          </p:cNvPr>
          <p:cNvSpPr/>
          <p:nvPr/>
        </p:nvSpPr>
        <p:spPr>
          <a:xfrm>
            <a:off x="2813309" y="3031603"/>
            <a:ext cx="437891" cy="139825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AutoShape 69">
            <a:extLst>
              <a:ext uri="{FF2B5EF4-FFF2-40B4-BE49-F238E27FC236}">
                <a16:creationId xmlns:a16="http://schemas.microsoft.com/office/drawing/2014/main" id="{958D8795-BB12-48DA-ADBA-14B726512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637" y="4336798"/>
            <a:ext cx="1883963" cy="463802"/>
          </a:xfrm>
          <a:prstGeom prst="wedgeRoundRectCallout">
            <a:avLst>
              <a:gd name="adj1" fmla="val -57605"/>
              <a:gd name="adj2" fmla="val -286756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목록 삭제 및 대량 엑셀 업로드 양식 </a:t>
            </a:r>
            <a:r>
              <a:rPr lang="ko-KR" altLang="en-US" sz="1000" b="1" kern="100">
                <a:latin typeface="+mn-ea"/>
                <a:cs typeface="돋움"/>
              </a:rPr>
              <a:t>다운로드</a:t>
            </a:r>
            <a:r>
              <a:rPr lang="en-US" altLang="ko-KR" sz="1000" b="1" kern="100" dirty="0">
                <a:latin typeface="+mn-ea"/>
                <a:cs typeface="돋움"/>
              </a:rPr>
              <a:t>/</a:t>
            </a:r>
            <a:r>
              <a:rPr lang="ko-KR" altLang="en-US" sz="1000" b="1" kern="100" dirty="0">
                <a:latin typeface="+mn-ea"/>
                <a:cs typeface="돋움"/>
              </a:rPr>
              <a:t>업로드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92B3476-DD06-449C-857C-E12C02E9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69" y="4330970"/>
            <a:ext cx="2273120" cy="12753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FE6D1-F375-4F97-AFBB-16CF97B6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319" y="4968625"/>
            <a:ext cx="1914872" cy="12753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9" name="Picture 169" descr="j0255117">
            <a:extLst>
              <a:ext uri="{FF2B5EF4-FFF2-40B4-BE49-F238E27FC236}">
                <a16:creationId xmlns:a16="http://schemas.microsoft.com/office/drawing/2014/main" id="{2F87A02A-54B3-4D1A-92C7-07B56E8F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84" y="5181919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9">
            <a:extLst>
              <a:ext uri="{FF2B5EF4-FFF2-40B4-BE49-F238E27FC236}">
                <a16:creationId xmlns:a16="http://schemas.microsoft.com/office/drawing/2014/main" id="{73356592-5027-4B4C-99F6-A5AB6BEF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95977" y="4486996"/>
            <a:ext cx="387507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5F4916A-2F1C-4127-8A6C-DB5309E6A88A}"/>
              </a:ext>
            </a:extLst>
          </p:cNvPr>
          <p:cNvSpPr txBox="1"/>
          <p:nvPr/>
        </p:nvSpPr>
        <p:spPr>
          <a:xfrm>
            <a:off x="7239769" y="3717555"/>
            <a:ext cx="2385737" cy="513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결재선을 선택 시 결재선 설정 팝업창이 실행되며 결재자지정 아이콘을 선택하여 결재자를 선택함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19C8A937-058E-4CB2-93E5-2D0E9CD47CAB}"/>
              </a:ext>
            </a:extLst>
          </p:cNvPr>
          <p:cNvCxnSpPr>
            <a:cxnSpLocks/>
            <a:stCxn id="60" idx="1"/>
            <a:endCxn id="58" idx="0"/>
          </p:cNvCxnSpPr>
          <p:nvPr/>
        </p:nvCxnSpPr>
        <p:spPr>
          <a:xfrm rot="10800000" flipV="1">
            <a:off x="8370755" y="4584945"/>
            <a:ext cx="425222" cy="383680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4896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9AEF75-3953-45E4-B03B-18496454AFBC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- </a:t>
            </a:r>
            <a:r>
              <a:rPr lang="ko-KR" altLang="en-US" sz="1600" b="1" dirty="0" err="1">
                <a:latin typeface="맑은 고딕" panose="020B0503020000020004" pitchFamily="50" charset="-127"/>
              </a:rPr>
              <a:t>단어신청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/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 존재 여부 확인 이후의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일괄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단어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[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단어 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버튼 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2F2FB410-4DB5-444A-AA34-192A05A8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48" y="1831771"/>
            <a:ext cx="8331379" cy="42960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8A9CB29-4D66-4B15-8B0B-7F3EE47C9A47}"/>
              </a:ext>
            </a:extLst>
          </p:cNvPr>
          <p:cNvCxnSpPr>
            <a:cxnSpLocks/>
            <a:stCxn id="34" idx="2"/>
            <a:endCxn id="35" idx="2"/>
          </p:cNvCxnSpPr>
          <p:nvPr/>
        </p:nvCxnSpPr>
        <p:spPr>
          <a:xfrm rot="5400000">
            <a:off x="6095368" y="270661"/>
            <a:ext cx="601332" cy="4483446"/>
          </a:xfrm>
          <a:prstGeom prst="bentConnector3">
            <a:avLst>
              <a:gd name="adj1" fmla="val 138016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9E51A0-EA1A-48B2-BD94-B3A840035035}"/>
              </a:ext>
            </a:extLst>
          </p:cNvPr>
          <p:cNvSpPr/>
          <p:nvPr/>
        </p:nvSpPr>
        <p:spPr>
          <a:xfrm>
            <a:off x="8431971" y="2049644"/>
            <a:ext cx="411571" cy="16207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131B4C-8CD0-42C6-866C-3DF0CA4956EF}"/>
              </a:ext>
            </a:extLst>
          </p:cNvPr>
          <p:cNvSpPr/>
          <p:nvPr/>
        </p:nvSpPr>
        <p:spPr>
          <a:xfrm>
            <a:off x="3563093" y="2384677"/>
            <a:ext cx="1182435" cy="42837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EAD41C0-F3C1-42DD-B37E-620C2843FA06}"/>
              </a:ext>
            </a:extLst>
          </p:cNvPr>
          <p:cNvSpPr/>
          <p:nvPr/>
        </p:nvSpPr>
        <p:spPr>
          <a:xfrm>
            <a:off x="1908364" y="2999707"/>
            <a:ext cx="921216" cy="172029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한글명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A7BF0F-9A37-43D0-B32D-5B4180F165A2}"/>
              </a:ext>
            </a:extLst>
          </p:cNvPr>
          <p:cNvSpPr/>
          <p:nvPr/>
        </p:nvSpPr>
        <p:spPr>
          <a:xfrm>
            <a:off x="1908364" y="3212151"/>
            <a:ext cx="921216" cy="16097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영문명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D46D46-7D9D-482F-B607-5D82933295C6}"/>
              </a:ext>
            </a:extLst>
          </p:cNvPr>
          <p:cNvSpPr/>
          <p:nvPr/>
        </p:nvSpPr>
        <p:spPr>
          <a:xfrm>
            <a:off x="1908364" y="3403241"/>
            <a:ext cx="921216" cy="157644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영문 약어</a:t>
            </a:r>
          </a:p>
        </p:txBody>
      </p:sp>
      <p:sp>
        <p:nvSpPr>
          <p:cNvPr id="40" name="모서리가 둥근 직사각형 20">
            <a:extLst>
              <a:ext uri="{FF2B5EF4-FFF2-40B4-BE49-F238E27FC236}">
                <a16:creationId xmlns:a16="http://schemas.microsoft.com/office/drawing/2014/main" id="{72A974FB-C55F-4A41-8094-CA263AA96731}"/>
              </a:ext>
            </a:extLst>
          </p:cNvPr>
          <p:cNvSpPr/>
          <p:nvPr/>
        </p:nvSpPr>
        <p:spPr>
          <a:xfrm>
            <a:off x="1685014" y="2999707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모서리가 둥근 직사각형 21">
            <a:extLst>
              <a:ext uri="{FF2B5EF4-FFF2-40B4-BE49-F238E27FC236}">
                <a16:creationId xmlns:a16="http://schemas.microsoft.com/office/drawing/2014/main" id="{C687A5D4-094B-4C83-BD37-09874ABFB0B2}"/>
              </a:ext>
            </a:extLst>
          </p:cNvPr>
          <p:cNvSpPr/>
          <p:nvPr/>
        </p:nvSpPr>
        <p:spPr>
          <a:xfrm>
            <a:off x="1685014" y="3222536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22">
            <a:extLst>
              <a:ext uri="{FF2B5EF4-FFF2-40B4-BE49-F238E27FC236}">
                <a16:creationId xmlns:a16="http://schemas.microsoft.com/office/drawing/2014/main" id="{F165D1C6-ECB5-4824-B4D2-08DA633EF5EA}"/>
              </a:ext>
            </a:extLst>
          </p:cNvPr>
          <p:cNvSpPr/>
          <p:nvPr/>
        </p:nvSpPr>
        <p:spPr>
          <a:xfrm>
            <a:off x="1685014" y="3410161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DC1375-9077-41D0-98BE-B93A625C8ABB}"/>
              </a:ext>
            </a:extLst>
          </p:cNvPr>
          <p:cNvSpPr/>
          <p:nvPr/>
        </p:nvSpPr>
        <p:spPr>
          <a:xfrm>
            <a:off x="2145803" y="5008158"/>
            <a:ext cx="340222" cy="22830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4" name="모서리가 둥근 직사각형 23">
            <a:extLst>
              <a:ext uri="{FF2B5EF4-FFF2-40B4-BE49-F238E27FC236}">
                <a16:creationId xmlns:a16="http://schemas.microsoft.com/office/drawing/2014/main" id="{D508A07C-4E29-4628-8B67-C7BF1844D510}"/>
              </a:ext>
            </a:extLst>
          </p:cNvPr>
          <p:cNvSpPr/>
          <p:nvPr/>
        </p:nvSpPr>
        <p:spPr>
          <a:xfrm>
            <a:off x="2046278" y="4961703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설명선 2 25">
            <a:extLst>
              <a:ext uri="{FF2B5EF4-FFF2-40B4-BE49-F238E27FC236}">
                <a16:creationId xmlns:a16="http://schemas.microsoft.com/office/drawing/2014/main" id="{49B6165D-133A-4F6C-BB2A-E77BDEF2573C}"/>
              </a:ext>
            </a:extLst>
          </p:cNvPr>
          <p:cNvSpPr/>
          <p:nvPr/>
        </p:nvSpPr>
        <p:spPr>
          <a:xfrm>
            <a:off x="6447093" y="1605010"/>
            <a:ext cx="1800091" cy="226761"/>
          </a:xfrm>
          <a:prstGeom prst="borderCallout2">
            <a:avLst>
              <a:gd name="adj1" fmla="val 97262"/>
              <a:gd name="adj2" fmla="val 47487"/>
              <a:gd name="adj3" fmla="val 140236"/>
              <a:gd name="adj4" fmla="val 61330"/>
              <a:gd name="adj5" fmla="val 203822"/>
              <a:gd name="adj6" fmla="val 42626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동음이의로 등록할 경우 체크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3B07B33-2D76-4843-8ED4-0AB49F238FCE}"/>
              </a:ext>
            </a:extLst>
          </p:cNvPr>
          <p:cNvSpPr/>
          <p:nvPr/>
        </p:nvSpPr>
        <p:spPr>
          <a:xfrm>
            <a:off x="7059506" y="2020585"/>
            <a:ext cx="215680" cy="16207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7" name="모서리가 둥근 직사각형 27">
            <a:extLst>
              <a:ext uri="{FF2B5EF4-FFF2-40B4-BE49-F238E27FC236}">
                <a16:creationId xmlns:a16="http://schemas.microsoft.com/office/drawing/2014/main" id="{5105548C-B58F-44CD-83D9-6BED4B60AEC3}"/>
              </a:ext>
            </a:extLst>
          </p:cNvPr>
          <p:cNvSpPr/>
          <p:nvPr/>
        </p:nvSpPr>
        <p:spPr>
          <a:xfrm>
            <a:off x="8341969" y="1939436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8">
            <a:extLst>
              <a:ext uri="{FF2B5EF4-FFF2-40B4-BE49-F238E27FC236}">
                <a16:creationId xmlns:a16="http://schemas.microsoft.com/office/drawing/2014/main" id="{E2E47992-8451-4243-B5F8-EAC2FEC14707}"/>
              </a:ext>
            </a:extLst>
          </p:cNvPr>
          <p:cNvSpPr/>
          <p:nvPr/>
        </p:nvSpPr>
        <p:spPr>
          <a:xfrm>
            <a:off x="8760660" y="1939436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606610" y="3350595"/>
            <a:ext cx="6521417" cy="2206143"/>
          </a:xfrm>
          <a:prstGeom prst="rect">
            <a:avLst/>
          </a:prstGeom>
        </p:spPr>
        <p:txBody>
          <a:bodyPr vert="horz" lIns="95782" tIns="47891" rIns="95782" bIns="47891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동음이의어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소리는 같으나 다른 의미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먹는배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타는배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동의어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의미를 가지는 다른 단어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이음동의어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lvl="1" indent="0">
              <a:buNone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ex)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속성분류어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생성시 속성으로 특정할 수 있는 단어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ex)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유일성 체크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단어논리명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단어물리명</a:t>
            </a:r>
          </a:p>
        </p:txBody>
      </p:sp>
    </p:spTree>
    <p:extLst>
      <p:ext uri="{BB962C8B-B14F-4D97-AF65-F5344CB8AC3E}">
        <p14:creationId xmlns:p14="http://schemas.microsoft.com/office/powerpoint/2010/main" val="4236495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9AEF75-3953-45E4-B03B-18496454AFBC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도메인 신청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548774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 존재 여부 확인 이후의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일괄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도메인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[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도메인 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버튼 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BB7EBED9-0CEA-4D0E-BBCB-6A4504A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8" y="1678924"/>
            <a:ext cx="8031397" cy="42144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200568-15A5-430A-B7EA-F78759B51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707" y="2920288"/>
            <a:ext cx="5980718" cy="32945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008BD7A-1BF9-44FF-9932-BA5C3BDAC9E6}"/>
              </a:ext>
            </a:extLst>
          </p:cNvPr>
          <p:cNvSpPr/>
          <p:nvPr/>
        </p:nvSpPr>
        <p:spPr>
          <a:xfrm>
            <a:off x="2405861" y="3057987"/>
            <a:ext cx="191016" cy="16053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E70353-ADAD-4B7F-88DD-479E6156C364}"/>
              </a:ext>
            </a:extLst>
          </p:cNvPr>
          <p:cNvSpPr/>
          <p:nvPr/>
        </p:nvSpPr>
        <p:spPr>
          <a:xfrm>
            <a:off x="1328250" y="2864024"/>
            <a:ext cx="1008000" cy="156944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도메인그룹 지정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55BE4E-A91B-4A22-95A0-C02650EAD897}"/>
              </a:ext>
            </a:extLst>
          </p:cNvPr>
          <p:cNvSpPr/>
          <p:nvPr/>
        </p:nvSpPr>
        <p:spPr>
          <a:xfrm>
            <a:off x="1328250" y="3057988"/>
            <a:ext cx="1008000" cy="137414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도메인명 입력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6FF2A0-900F-4702-8B65-D8ECFE7CE3D4}"/>
              </a:ext>
            </a:extLst>
          </p:cNvPr>
          <p:cNvSpPr/>
          <p:nvPr/>
        </p:nvSpPr>
        <p:spPr>
          <a:xfrm>
            <a:off x="1328250" y="3361498"/>
            <a:ext cx="1008000" cy="15225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타입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</a:p>
        </p:txBody>
      </p:sp>
      <p:sp>
        <p:nvSpPr>
          <p:cNvPr id="30" name="모서리가 둥근 직사각형 39">
            <a:extLst>
              <a:ext uri="{FF2B5EF4-FFF2-40B4-BE49-F238E27FC236}">
                <a16:creationId xmlns:a16="http://schemas.microsoft.com/office/drawing/2014/main" id="{126CCD1D-5B71-4F1E-93E8-E9DBFE8D56E3}"/>
              </a:ext>
            </a:extLst>
          </p:cNvPr>
          <p:cNvSpPr/>
          <p:nvPr/>
        </p:nvSpPr>
        <p:spPr>
          <a:xfrm>
            <a:off x="1181100" y="2868134"/>
            <a:ext cx="180000" cy="152833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40">
            <a:extLst>
              <a:ext uri="{FF2B5EF4-FFF2-40B4-BE49-F238E27FC236}">
                <a16:creationId xmlns:a16="http://schemas.microsoft.com/office/drawing/2014/main" id="{B15B0136-BB1E-4832-9D07-0047E191789C}"/>
              </a:ext>
            </a:extLst>
          </p:cNvPr>
          <p:cNvSpPr/>
          <p:nvPr/>
        </p:nvSpPr>
        <p:spPr>
          <a:xfrm>
            <a:off x="1181100" y="3054760"/>
            <a:ext cx="180000" cy="152833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41">
            <a:extLst>
              <a:ext uri="{FF2B5EF4-FFF2-40B4-BE49-F238E27FC236}">
                <a16:creationId xmlns:a16="http://schemas.microsoft.com/office/drawing/2014/main" id="{092C5747-54AD-4508-BB2F-EF7C963141AF}"/>
              </a:ext>
            </a:extLst>
          </p:cNvPr>
          <p:cNvSpPr/>
          <p:nvPr/>
        </p:nvSpPr>
        <p:spPr>
          <a:xfrm>
            <a:off x="1181100" y="3360916"/>
            <a:ext cx="180000" cy="152833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44">
            <a:extLst>
              <a:ext uri="{FF2B5EF4-FFF2-40B4-BE49-F238E27FC236}">
                <a16:creationId xmlns:a16="http://schemas.microsoft.com/office/drawing/2014/main" id="{D335EA27-E073-4626-B0F8-3A06903F6180}"/>
              </a:ext>
            </a:extLst>
          </p:cNvPr>
          <p:cNvSpPr/>
          <p:nvPr/>
        </p:nvSpPr>
        <p:spPr>
          <a:xfrm>
            <a:off x="2626284" y="2913997"/>
            <a:ext cx="288000" cy="152833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9C1ADA-38D9-4DFA-B6DE-823BEA133A02}"/>
              </a:ext>
            </a:extLst>
          </p:cNvPr>
          <p:cNvSpPr/>
          <p:nvPr/>
        </p:nvSpPr>
        <p:spPr>
          <a:xfrm>
            <a:off x="3747420" y="2954961"/>
            <a:ext cx="916020" cy="214817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도메인명 입력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83E212-9F9D-4644-B114-71FC06B96922}"/>
              </a:ext>
            </a:extLst>
          </p:cNvPr>
          <p:cNvSpPr/>
          <p:nvPr/>
        </p:nvSpPr>
        <p:spPr>
          <a:xfrm>
            <a:off x="5351066" y="4114800"/>
            <a:ext cx="1548000" cy="16868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도메인명 단어 파싱 결과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880489-52C6-4E88-9DA2-1208E7E939D2}"/>
              </a:ext>
            </a:extLst>
          </p:cNvPr>
          <p:cNvSpPr/>
          <p:nvPr/>
        </p:nvSpPr>
        <p:spPr>
          <a:xfrm>
            <a:off x="5345328" y="5477992"/>
            <a:ext cx="1548000" cy="16868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도메인명 분석 정보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E7B2ECFC-D7DB-46EE-B03F-D3CCD09E6579}"/>
              </a:ext>
            </a:extLst>
          </p:cNvPr>
          <p:cNvCxnSpPr>
            <a:cxnSpLocks/>
            <a:stCxn id="24" idx="4"/>
            <a:endCxn id="3" idx="1"/>
          </p:cNvCxnSpPr>
          <p:nvPr/>
        </p:nvCxnSpPr>
        <p:spPr>
          <a:xfrm rot="16200000" flipH="1">
            <a:off x="2143527" y="3576368"/>
            <a:ext cx="1349023" cy="633338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56" name="AutoShape 69">
            <a:extLst>
              <a:ext uri="{FF2B5EF4-FFF2-40B4-BE49-F238E27FC236}">
                <a16:creationId xmlns:a16="http://schemas.microsoft.com/office/drawing/2014/main" id="{F2B7375F-A1AE-484B-923D-09810E2A9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718" y="4299687"/>
            <a:ext cx="1883963" cy="463802"/>
          </a:xfrm>
          <a:prstGeom prst="wedgeRoundRectCallout">
            <a:avLst>
              <a:gd name="adj1" fmla="val -31820"/>
              <a:gd name="adj2" fmla="val -182019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단어가 없는 경우에는 </a:t>
            </a:r>
            <a:r>
              <a:rPr lang="en-US" altLang="ko-KR" sz="1000" b="1" kern="100" dirty="0">
                <a:latin typeface="+mn-ea"/>
                <a:cs typeface="돋움"/>
              </a:rPr>
              <a:t>?</a:t>
            </a:r>
            <a:r>
              <a:rPr lang="ko-KR" altLang="en-US" sz="1000" b="1" kern="100" dirty="0">
                <a:latin typeface="+mn-ea"/>
                <a:cs typeface="돋움"/>
              </a:rPr>
              <a:t>로 표시되며 이때 단어를 신청 해야함</a:t>
            </a:r>
            <a:r>
              <a:rPr lang="en-US" altLang="ko-KR" sz="1000" b="1" kern="100" dirty="0">
                <a:latin typeface="+mn-ea"/>
                <a:cs typeface="돋움"/>
              </a:rPr>
              <a:t>.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46F785F-745C-4D97-BE71-5B3C78789584}"/>
              </a:ext>
            </a:extLst>
          </p:cNvPr>
          <p:cNvSpPr/>
          <p:nvPr/>
        </p:nvSpPr>
        <p:spPr>
          <a:xfrm>
            <a:off x="3418354" y="3536112"/>
            <a:ext cx="254184" cy="197688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7CD4C1A-4015-4B97-A950-FD938A909A2E}"/>
              </a:ext>
            </a:extLst>
          </p:cNvPr>
          <p:cNvCxnSpPr>
            <a:cxnSpLocks/>
            <a:stCxn id="59" idx="1"/>
            <a:endCxn id="60" idx="0"/>
          </p:cNvCxnSpPr>
          <p:nvPr/>
        </p:nvCxnSpPr>
        <p:spPr>
          <a:xfrm rot="10800000" flipV="1">
            <a:off x="4107982" y="1950231"/>
            <a:ext cx="3857264" cy="253996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0E930DD-69A3-4F8F-8232-E2EC8550BBB0}"/>
              </a:ext>
            </a:extLst>
          </p:cNvPr>
          <p:cNvSpPr/>
          <p:nvPr/>
        </p:nvSpPr>
        <p:spPr>
          <a:xfrm>
            <a:off x="7965246" y="1869194"/>
            <a:ext cx="411571" cy="16207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8D0BD99-C286-4188-9448-6EA1D0F4F2E4}"/>
              </a:ext>
            </a:extLst>
          </p:cNvPr>
          <p:cNvSpPr/>
          <p:nvPr/>
        </p:nvSpPr>
        <p:spPr>
          <a:xfrm>
            <a:off x="3672538" y="2204227"/>
            <a:ext cx="870887" cy="42837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1" name="모서리가 둥근 직사각형 27">
            <a:extLst>
              <a:ext uri="{FF2B5EF4-FFF2-40B4-BE49-F238E27FC236}">
                <a16:creationId xmlns:a16="http://schemas.microsoft.com/office/drawing/2014/main" id="{015AFA79-750E-4930-83F9-D25C00D5A9F2}"/>
              </a:ext>
            </a:extLst>
          </p:cNvPr>
          <p:cNvSpPr/>
          <p:nvPr/>
        </p:nvSpPr>
        <p:spPr>
          <a:xfrm>
            <a:off x="7875244" y="1758986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모서리가 둥근 직사각형 28">
            <a:extLst>
              <a:ext uri="{FF2B5EF4-FFF2-40B4-BE49-F238E27FC236}">
                <a16:creationId xmlns:a16="http://schemas.microsoft.com/office/drawing/2014/main" id="{9F0B6700-5B94-4562-AC2F-00BDB3D87BE9}"/>
              </a:ext>
            </a:extLst>
          </p:cNvPr>
          <p:cNvSpPr/>
          <p:nvPr/>
        </p:nvSpPr>
        <p:spPr>
          <a:xfrm>
            <a:off x="8293935" y="1758986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ABC4D2B-9F81-4887-B179-527F18D58502}"/>
              </a:ext>
            </a:extLst>
          </p:cNvPr>
          <p:cNvSpPr/>
          <p:nvPr/>
        </p:nvSpPr>
        <p:spPr>
          <a:xfrm>
            <a:off x="2083818" y="5408152"/>
            <a:ext cx="735582" cy="18797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4" name="모서리가 둥근 직사각형 43">
            <a:extLst>
              <a:ext uri="{FF2B5EF4-FFF2-40B4-BE49-F238E27FC236}">
                <a16:creationId xmlns:a16="http://schemas.microsoft.com/office/drawing/2014/main" id="{58BAB5AC-F38E-414F-9DED-09DB03A9F758}"/>
              </a:ext>
            </a:extLst>
          </p:cNvPr>
          <p:cNvSpPr/>
          <p:nvPr/>
        </p:nvSpPr>
        <p:spPr>
          <a:xfrm>
            <a:off x="2003343" y="5351256"/>
            <a:ext cx="180000" cy="152833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6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9AEF75-3953-45E4-B03B-18496454AFBC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</a:t>
            </a:r>
            <a:r>
              <a:rPr lang="en-US" altLang="ko-KR" sz="16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단일 코드 신청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31208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 존재 여부 확인 이후의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일괄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단일코드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[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단일코드 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버튼 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" name="그림 64">
            <a:extLst>
              <a:ext uri="{FF2B5EF4-FFF2-40B4-BE49-F238E27FC236}">
                <a16:creationId xmlns:a16="http://schemas.microsoft.com/office/drawing/2014/main" id="{92F283B3-A498-4E4E-AE28-482858D26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62" y="1703246"/>
            <a:ext cx="8711770" cy="45011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E07F4F3-9FF9-48FA-BD71-94FBF4E2DC01}"/>
              </a:ext>
            </a:extLst>
          </p:cNvPr>
          <p:cNvSpPr/>
          <p:nvPr/>
        </p:nvSpPr>
        <p:spPr>
          <a:xfrm>
            <a:off x="2705602" y="3491721"/>
            <a:ext cx="191016" cy="16664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6AB497-51DB-4B2F-99A9-BDB294E2FCA5}"/>
              </a:ext>
            </a:extLst>
          </p:cNvPr>
          <p:cNvSpPr/>
          <p:nvPr/>
        </p:nvSpPr>
        <p:spPr>
          <a:xfrm>
            <a:off x="1540486" y="3289961"/>
            <a:ext cx="864096" cy="16766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코드분류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37482-481D-4FC1-A0AC-C4BAFCB2ACE6}"/>
              </a:ext>
            </a:extLst>
          </p:cNvPr>
          <p:cNvSpPr/>
          <p:nvPr/>
        </p:nvSpPr>
        <p:spPr>
          <a:xfrm>
            <a:off x="1540486" y="3491721"/>
            <a:ext cx="864096" cy="14682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코드명 입력</a:t>
            </a: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3A347758-2231-45A6-9DD7-D82AA67B2CDB}"/>
              </a:ext>
            </a:extLst>
          </p:cNvPr>
          <p:cNvSpPr/>
          <p:nvPr/>
        </p:nvSpPr>
        <p:spPr>
          <a:xfrm>
            <a:off x="1393336" y="3298981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C9F8DD5B-1E7A-47EC-8CA7-DB1AA48F8621}"/>
              </a:ext>
            </a:extLst>
          </p:cNvPr>
          <p:cNvSpPr/>
          <p:nvPr/>
        </p:nvSpPr>
        <p:spPr>
          <a:xfrm>
            <a:off x="1393336" y="3480048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11">
            <a:extLst>
              <a:ext uri="{FF2B5EF4-FFF2-40B4-BE49-F238E27FC236}">
                <a16:creationId xmlns:a16="http://schemas.microsoft.com/office/drawing/2014/main" id="{51AD1989-6513-4402-B803-6D7D03C7B46A}"/>
              </a:ext>
            </a:extLst>
          </p:cNvPr>
          <p:cNvSpPr/>
          <p:nvPr/>
        </p:nvSpPr>
        <p:spPr>
          <a:xfrm>
            <a:off x="2657110" y="3351435"/>
            <a:ext cx="288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설명선 2 12">
            <a:extLst>
              <a:ext uri="{FF2B5EF4-FFF2-40B4-BE49-F238E27FC236}">
                <a16:creationId xmlns:a16="http://schemas.microsoft.com/office/drawing/2014/main" id="{AE7C58C2-AD0E-4E93-BF47-888F5825CC9D}"/>
              </a:ext>
            </a:extLst>
          </p:cNvPr>
          <p:cNvSpPr/>
          <p:nvPr/>
        </p:nvSpPr>
        <p:spPr>
          <a:xfrm>
            <a:off x="3290750" y="3446621"/>
            <a:ext cx="900000" cy="126916"/>
          </a:xfrm>
          <a:prstGeom prst="borderCallout2">
            <a:avLst>
              <a:gd name="adj1" fmla="val 59779"/>
              <a:gd name="adj2" fmla="val -3130"/>
              <a:gd name="adj3" fmla="val 190948"/>
              <a:gd name="adj4" fmla="val -24173"/>
              <a:gd name="adj5" fmla="val 120440"/>
              <a:gd name="adj6" fmla="val -44942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코드명 분석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B14C65-A79C-43CF-9348-DDA01A8E4F92}"/>
              </a:ext>
            </a:extLst>
          </p:cNvPr>
          <p:cNvSpPr/>
          <p:nvPr/>
        </p:nvSpPr>
        <p:spPr>
          <a:xfrm>
            <a:off x="1540486" y="4052934"/>
            <a:ext cx="1116624" cy="155426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타입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</a:p>
        </p:txBody>
      </p:sp>
      <p:sp>
        <p:nvSpPr>
          <p:cNvPr id="33" name="모서리가 둥근 직사각형 14">
            <a:extLst>
              <a:ext uri="{FF2B5EF4-FFF2-40B4-BE49-F238E27FC236}">
                <a16:creationId xmlns:a16="http://schemas.microsoft.com/office/drawing/2014/main" id="{F6EEDD9B-6080-49F3-95B3-88E0B944A2F1}"/>
              </a:ext>
            </a:extLst>
          </p:cNvPr>
          <p:cNvSpPr/>
          <p:nvPr/>
        </p:nvSpPr>
        <p:spPr>
          <a:xfrm>
            <a:off x="1393336" y="4053080"/>
            <a:ext cx="163636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63996-EE55-4AD6-AFC0-2F51EFAAB2B5}"/>
              </a:ext>
            </a:extLst>
          </p:cNvPr>
          <p:cNvSpPr/>
          <p:nvPr/>
        </p:nvSpPr>
        <p:spPr>
          <a:xfrm>
            <a:off x="2377754" y="5559600"/>
            <a:ext cx="403546" cy="2160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0" name="모서리가 둥근 직사각형 16">
            <a:extLst>
              <a:ext uri="{FF2B5EF4-FFF2-40B4-BE49-F238E27FC236}">
                <a16:creationId xmlns:a16="http://schemas.microsoft.com/office/drawing/2014/main" id="{44DE8B3A-B041-441D-AE15-2D5AC75535CC}"/>
              </a:ext>
            </a:extLst>
          </p:cNvPr>
          <p:cNvSpPr/>
          <p:nvPr/>
        </p:nvSpPr>
        <p:spPr>
          <a:xfrm>
            <a:off x="2297279" y="5490654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B944EF-F533-4DA4-8437-0CBAD0866A1E}"/>
              </a:ext>
            </a:extLst>
          </p:cNvPr>
          <p:cNvSpPr/>
          <p:nvPr/>
        </p:nvSpPr>
        <p:spPr>
          <a:xfrm>
            <a:off x="3390275" y="2350253"/>
            <a:ext cx="5765669" cy="15443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2" name="모서리가 둥근 직사각형 18">
            <a:extLst>
              <a:ext uri="{FF2B5EF4-FFF2-40B4-BE49-F238E27FC236}">
                <a16:creationId xmlns:a16="http://schemas.microsoft.com/office/drawing/2014/main" id="{AF5195D3-D203-4D5C-8801-FA61F72D9E75}"/>
              </a:ext>
            </a:extLst>
          </p:cNvPr>
          <p:cNvSpPr/>
          <p:nvPr/>
        </p:nvSpPr>
        <p:spPr>
          <a:xfrm>
            <a:off x="3290750" y="2281304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7E4DB52-75E0-497C-92EE-356ACD249925}"/>
              </a:ext>
            </a:extLst>
          </p:cNvPr>
          <p:cNvSpPr/>
          <p:nvPr/>
        </p:nvSpPr>
        <p:spPr>
          <a:xfrm>
            <a:off x="5128251" y="2377752"/>
            <a:ext cx="864096" cy="12693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신청코드 선택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A18F2F-B537-490E-8B1B-388F4B81754A}"/>
              </a:ext>
            </a:extLst>
          </p:cNvPr>
          <p:cNvSpPr/>
          <p:nvPr/>
        </p:nvSpPr>
        <p:spPr>
          <a:xfrm>
            <a:off x="3457787" y="4469056"/>
            <a:ext cx="5698157" cy="109054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582B93-B802-4E08-8CEF-E7C75FBD7233}"/>
              </a:ext>
            </a:extLst>
          </p:cNvPr>
          <p:cNvSpPr/>
          <p:nvPr/>
        </p:nvSpPr>
        <p:spPr>
          <a:xfrm>
            <a:off x="4855035" y="4562968"/>
            <a:ext cx="2251691" cy="16143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신청할 코드의 인스턴스 추가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</a:p>
        </p:txBody>
      </p:sp>
      <p:sp>
        <p:nvSpPr>
          <p:cNvPr id="56" name="모서리가 둥근 직사각형 22">
            <a:extLst>
              <a:ext uri="{FF2B5EF4-FFF2-40B4-BE49-F238E27FC236}">
                <a16:creationId xmlns:a16="http://schemas.microsoft.com/office/drawing/2014/main" id="{5C8A9721-6A4C-43AF-8078-37BFAD986760}"/>
              </a:ext>
            </a:extLst>
          </p:cNvPr>
          <p:cNvSpPr/>
          <p:nvPr/>
        </p:nvSpPr>
        <p:spPr>
          <a:xfrm>
            <a:off x="3367786" y="4404323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29E7E4-CCAB-4079-B98A-8B1F794A1586}"/>
              </a:ext>
            </a:extLst>
          </p:cNvPr>
          <p:cNvSpPr/>
          <p:nvPr/>
        </p:nvSpPr>
        <p:spPr>
          <a:xfrm>
            <a:off x="4128376" y="1988385"/>
            <a:ext cx="194552" cy="15783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8" name="설명선 2 24">
            <a:extLst>
              <a:ext uri="{FF2B5EF4-FFF2-40B4-BE49-F238E27FC236}">
                <a16:creationId xmlns:a16="http://schemas.microsoft.com/office/drawing/2014/main" id="{F1CA9C9A-90CB-4C23-857C-5EDCB1895972}"/>
              </a:ext>
            </a:extLst>
          </p:cNvPr>
          <p:cNvSpPr/>
          <p:nvPr/>
        </p:nvSpPr>
        <p:spPr>
          <a:xfrm>
            <a:off x="4171035" y="1657944"/>
            <a:ext cx="1368000" cy="172491"/>
          </a:xfrm>
          <a:prstGeom prst="borderCallout2">
            <a:avLst>
              <a:gd name="adj1" fmla="val 112696"/>
              <a:gd name="adj2" fmla="val 49787"/>
              <a:gd name="adj3" fmla="val 174441"/>
              <a:gd name="adj4" fmla="val 47828"/>
              <a:gd name="adj5" fmla="val 209767"/>
              <a:gd name="adj6" fmla="val 12353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유사도 검증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코드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9" name="모서리가 둥근 직사각형 25">
            <a:extLst>
              <a:ext uri="{FF2B5EF4-FFF2-40B4-BE49-F238E27FC236}">
                <a16:creationId xmlns:a16="http://schemas.microsoft.com/office/drawing/2014/main" id="{26019F17-1CE9-4312-A2B3-00530B888670}"/>
              </a:ext>
            </a:extLst>
          </p:cNvPr>
          <p:cNvSpPr/>
          <p:nvPr/>
        </p:nvSpPr>
        <p:spPr>
          <a:xfrm>
            <a:off x="3991035" y="1895564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74B454-9CBF-4031-80F1-2549AE3598E0}"/>
              </a:ext>
            </a:extLst>
          </p:cNvPr>
          <p:cNvSpPr/>
          <p:nvPr/>
        </p:nvSpPr>
        <p:spPr>
          <a:xfrm>
            <a:off x="8512664" y="1957877"/>
            <a:ext cx="411571" cy="17059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1" name="모서리가 둥근 직사각형 27">
            <a:extLst>
              <a:ext uri="{FF2B5EF4-FFF2-40B4-BE49-F238E27FC236}">
                <a16:creationId xmlns:a16="http://schemas.microsoft.com/office/drawing/2014/main" id="{1A414264-A467-4159-8A8E-78B2E26A5630}"/>
              </a:ext>
            </a:extLst>
          </p:cNvPr>
          <p:cNvSpPr/>
          <p:nvPr/>
        </p:nvSpPr>
        <p:spPr>
          <a:xfrm>
            <a:off x="8403612" y="1841879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모서리가 둥근 직사각형 28">
            <a:extLst>
              <a:ext uri="{FF2B5EF4-FFF2-40B4-BE49-F238E27FC236}">
                <a16:creationId xmlns:a16="http://schemas.microsoft.com/office/drawing/2014/main" id="{A39B40DC-00CD-4E34-B22D-22ED7D77865C}"/>
              </a:ext>
            </a:extLst>
          </p:cNvPr>
          <p:cNvSpPr/>
          <p:nvPr/>
        </p:nvSpPr>
        <p:spPr>
          <a:xfrm>
            <a:off x="8822303" y="1841879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설명선 2 29">
            <a:extLst>
              <a:ext uri="{FF2B5EF4-FFF2-40B4-BE49-F238E27FC236}">
                <a16:creationId xmlns:a16="http://schemas.microsoft.com/office/drawing/2014/main" id="{CA7F9945-F14C-46FD-97D4-AA2DD5051033}"/>
              </a:ext>
            </a:extLst>
          </p:cNvPr>
          <p:cNvSpPr/>
          <p:nvPr/>
        </p:nvSpPr>
        <p:spPr>
          <a:xfrm>
            <a:off x="6461760" y="1763923"/>
            <a:ext cx="1504287" cy="372938"/>
          </a:xfrm>
          <a:prstGeom prst="borderCallout2">
            <a:avLst>
              <a:gd name="adj1" fmla="val 48348"/>
              <a:gd name="adj2" fmla="val 98302"/>
              <a:gd name="adj3" fmla="val 41803"/>
              <a:gd name="adj4" fmla="val 111712"/>
              <a:gd name="adj5" fmla="val 85939"/>
              <a:gd name="adj6" fmla="val 137321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시 검증 수행하므로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 생략 가능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7B088A-2CD2-4D42-BBDD-5188341FB3C1}"/>
              </a:ext>
            </a:extLst>
          </p:cNvPr>
          <p:cNvSpPr/>
          <p:nvPr/>
        </p:nvSpPr>
        <p:spPr>
          <a:xfrm>
            <a:off x="8512664" y="4076920"/>
            <a:ext cx="699736" cy="15443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25843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9AEF75-3953-45E4-B03B-18496454AFBC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목록 코드 신청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0235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 존재 여부 확인 이후의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일괄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목록코드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표준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데이터표준관리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표준데이터조회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[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목록코드 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버튼 클릭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014DF981-A11C-4F99-A85D-9A67CAB4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00" y="1613418"/>
            <a:ext cx="8598563" cy="45530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E07F4F3-9FF9-48FA-BD71-94FBF4E2DC01}"/>
              </a:ext>
            </a:extLst>
          </p:cNvPr>
          <p:cNvSpPr/>
          <p:nvPr/>
        </p:nvSpPr>
        <p:spPr>
          <a:xfrm>
            <a:off x="2902124" y="3209318"/>
            <a:ext cx="191016" cy="166644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6AB497-51DB-4B2F-99A9-BDB294E2FCA5}"/>
              </a:ext>
            </a:extLst>
          </p:cNvPr>
          <p:cNvSpPr/>
          <p:nvPr/>
        </p:nvSpPr>
        <p:spPr>
          <a:xfrm>
            <a:off x="1622708" y="2990071"/>
            <a:ext cx="864096" cy="17414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코드분류 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37482-481D-4FC1-A0AC-C4BAFCB2ACE6}"/>
              </a:ext>
            </a:extLst>
          </p:cNvPr>
          <p:cNvSpPr/>
          <p:nvPr/>
        </p:nvSpPr>
        <p:spPr>
          <a:xfrm>
            <a:off x="1622708" y="3194304"/>
            <a:ext cx="864096" cy="15231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코드명 입력</a:t>
            </a: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3A347758-2231-45A6-9DD7-D82AA67B2CDB}"/>
              </a:ext>
            </a:extLst>
          </p:cNvPr>
          <p:cNvSpPr/>
          <p:nvPr/>
        </p:nvSpPr>
        <p:spPr>
          <a:xfrm>
            <a:off x="1475558" y="3007053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C9F8DD5B-1E7A-47EC-8CA7-DB1AA48F8621}"/>
              </a:ext>
            </a:extLst>
          </p:cNvPr>
          <p:cNvSpPr/>
          <p:nvPr/>
        </p:nvSpPr>
        <p:spPr>
          <a:xfrm>
            <a:off x="1475558" y="3188120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11">
            <a:extLst>
              <a:ext uri="{FF2B5EF4-FFF2-40B4-BE49-F238E27FC236}">
                <a16:creationId xmlns:a16="http://schemas.microsoft.com/office/drawing/2014/main" id="{51AD1989-6513-4402-B803-6D7D03C7B46A}"/>
              </a:ext>
            </a:extLst>
          </p:cNvPr>
          <p:cNvSpPr/>
          <p:nvPr/>
        </p:nvSpPr>
        <p:spPr>
          <a:xfrm>
            <a:off x="2853632" y="3069032"/>
            <a:ext cx="288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설명선 2 12">
            <a:extLst>
              <a:ext uri="{FF2B5EF4-FFF2-40B4-BE49-F238E27FC236}">
                <a16:creationId xmlns:a16="http://schemas.microsoft.com/office/drawing/2014/main" id="{AE7C58C2-AD0E-4E93-BF47-888F5825CC9D}"/>
              </a:ext>
            </a:extLst>
          </p:cNvPr>
          <p:cNvSpPr/>
          <p:nvPr/>
        </p:nvSpPr>
        <p:spPr>
          <a:xfrm>
            <a:off x="3487272" y="3164218"/>
            <a:ext cx="900000" cy="126916"/>
          </a:xfrm>
          <a:prstGeom prst="borderCallout2">
            <a:avLst>
              <a:gd name="adj1" fmla="val 59779"/>
              <a:gd name="adj2" fmla="val -3130"/>
              <a:gd name="adj3" fmla="val 190948"/>
              <a:gd name="adj4" fmla="val -24173"/>
              <a:gd name="adj5" fmla="val 120440"/>
              <a:gd name="adj6" fmla="val -44942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코드명 분석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B14C65-A79C-43CF-9348-DDA01A8E4F92}"/>
              </a:ext>
            </a:extLst>
          </p:cNvPr>
          <p:cNvSpPr/>
          <p:nvPr/>
        </p:nvSpPr>
        <p:spPr>
          <a:xfrm>
            <a:off x="1622708" y="3558031"/>
            <a:ext cx="1181452" cy="15945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타입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</a:p>
        </p:txBody>
      </p:sp>
      <p:sp>
        <p:nvSpPr>
          <p:cNvPr id="33" name="모서리가 둥근 직사각형 14">
            <a:extLst>
              <a:ext uri="{FF2B5EF4-FFF2-40B4-BE49-F238E27FC236}">
                <a16:creationId xmlns:a16="http://schemas.microsoft.com/office/drawing/2014/main" id="{F6EEDD9B-6080-49F3-95B3-88E0B944A2F1}"/>
              </a:ext>
            </a:extLst>
          </p:cNvPr>
          <p:cNvSpPr/>
          <p:nvPr/>
        </p:nvSpPr>
        <p:spPr>
          <a:xfrm>
            <a:off x="1475558" y="3558844"/>
            <a:ext cx="163636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63996-EE55-4AD6-AFC0-2F51EFAAB2B5}"/>
              </a:ext>
            </a:extLst>
          </p:cNvPr>
          <p:cNvSpPr/>
          <p:nvPr/>
        </p:nvSpPr>
        <p:spPr>
          <a:xfrm>
            <a:off x="2567279" y="5760509"/>
            <a:ext cx="403546" cy="2160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0" name="모서리가 둥근 직사각형 16">
            <a:extLst>
              <a:ext uri="{FF2B5EF4-FFF2-40B4-BE49-F238E27FC236}">
                <a16:creationId xmlns:a16="http://schemas.microsoft.com/office/drawing/2014/main" id="{44DE8B3A-B041-441D-AE15-2D5AC75535CC}"/>
              </a:ext>
            </a:extLst>
          </p:cNvPr>
          <p:cNvSpPr/>
          <p:nvPr/>
        </p:nvSpPr>
        <p:spPr>
          <a:xfrm>
            <a:off x="2486804" y="5691563"/>
            <a:ext cx="180000" cy="15864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1F21043-8B08-4E4C-938A-63122B7D0DC4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rot="10800000" flipV="1">
            <a:off x="4727287" y="1896558"/>
            <a:ext cx="3761835" cy="253996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CC9BD2-B48C-4041-9115-143438F4966D}"/>
              </a:ext>
            </a:extLst>
          </p:cNvPr>
          <p:cNvSpPr/>
          <p:nvPr/>
        </p:nvSpPr>
        <p:spPr>
          <a:xfrm>
            <a:off x="8489121" y="1815521"/>
            <a:ext cx="411571" cy="16207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1EB726-8636-4D14-B1AC-B16D316AAF71}"/>
              </a:ext>
            </a:extLst>
          </p:cNvPr>
          <p:cNvSpPr/>
          <p:nvPr/>
        </p:nvSpPr>
        <p:spPr>
          <a:xfrm>
            <a:off x="4387272" y="2150554"/>
            <a:ext cx="680028" cy="22117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9" name="모서리가 둥근 직사각형 27">
            <a:extLst>
              <a:ext uri="{FF2B5EF4-FFF2-40B4-BE49-F238E27FC236}">
                <a16:creationId xmlns:a16="http://schemas.microsoft.com/office/drawing/2014/main" id="{B726497E-1CF9-4612-8F6A-3B6CFB9A1B66}"/>
              </a:ext>
            </a:extLst>
          </p:cNvPr>
          <p:cNvSpPr/>
          <p:nvPr/>
        </p:nvSpPr>
        <p:spPr>
          <a:xfrm>
            <a:off x="8399119" y="1705313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28">
            <a:extLst>
              <a:ext uri="{FF2B5EF4-FFF2-40B4-BE49-F238E27FC236}">
                <a16:creationId xmlns:a16="http://schemas.microsoft.com/office/drawing/2014/main" id="{4396CD32-3FCC-481E-A91A-9116EE7F51FD}"/>
              </a:ext>
            </a:extLst>
          </p:cNvPr>
          <p:cNvSpPr/>
          <p:nvPr/>
        </p:nvSpPr>
        <p:spPr>
          <a:xfrm>
            <a:off x="8817810" y="1705313"/>
            <a:ext cx="180000" cy="150725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22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1997B87-7B0B-4AB6-AF97-5D2907D8417F}"/>
              </a:ext>
            </a:extLst>
          </p:cNvPr>
          <p:cNvSpPr/>
          <p:nvPr/>
        </p:nvSpPr>
        <p:spPr>
          <a:xfrm>
            <a:off x="-3" y="3429001"/>
            <a:ext cx="9905999" cy="3429000"/>
          </a:xfrm>
          <a:prstGeom prst="rect">
            <a:avLst/>
          </a:prstGeom>
          <a:solidFill>
            <a:srgbClr val="436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C691BD-4B82-4EBC-A1A9-DB9A5EA7200D}"/>
              </a:ext>
            </a:extLst>
          </p:cNvPr>
          <p:cNvSpPr txBox="1"/>
          <p:nvPr/>
        </p:nvSpPr>
        <p:spPr>
          <a:xfrm>
            <a:off x="3749039" y="3611665"/>
            <a:ext cx="6156955" cy="1437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정의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정의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정의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 통합 관리 환경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4DAA9-0E80-4311-944B-458D7AD3341B}"/>
              </a:ext>
            </a:extLst>
          </p:cNvPr>
          <p:cNvSpPr txBox="1"/>
          <p:nvPr/>
        </p:nvSpPr>
        <p:spPr>
          <a:xfrm>
            <a:off x="1" y="2520000"/>
            <a:ext cx="99059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436EF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dirty="0">
                <a:solidFill>
                  <a:srgbClr val="436EF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3600" b="1" dirty="0">
              <a:solidFill>
                <a:srgbClr val="436EF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91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BE210D-59F4-4DA4-A7AF-4289FCFE0C93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용어 신청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77737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존재 여부 확인 이후의 </a:t>
                      </a:r>
                      <a:r>
                        <a:rPr lang="en-US" altLang="ko-KR" sz="1100" b="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</a:t>
                      </a:r>
                      <a:r>
                        <a:rPr lang="en-US" altLang="ko-KR" sz="1100" b="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용어코드 신청</a:t>
                      </a:r>
                      <a:endParaRPr lang="en-US" altLang="ko-KR" sz="1100" b="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>
                        <a:lnSpc>
                          <a:spcPct val="10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표준 </a:t>
                      </a:r>
                      <a:r>
                        <a:rPr lang="en-US" altLang="ko-KR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데이터표준관리 </a:t>
                      </a:r>
                      <a:r>
                        <a:rPr lang="en-US" altLang="ko-KR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표준데이터조회 </a:t>
                      </a:r>
                      <a:r>
                        <a:rPr lang="en-US" altLang="ko-KR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[</a:t>
                      </a:r>
                      <a:r>
                        <a:rPr lang="ko-KR" altLang="en-US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 신청</a:t>
                      </a:r>
                      <a:r>
                        <a:rPr lang="en-US" altLang="ko-KR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</a:t>
                      </a:r>
                      <a:endParaRPr lang="ko-KR" altLang="en-US" sz="1100" b="0" u="none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E9A2440-1267-4869-A10D-AA34868E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" y="1696511"/>
            <a:ext cx="8383847" cy="44275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6FBFC2D9-B8E1-4260-8919-329C17A8A1D6}"/>
              </a:ext>
            </a:extLst>
          </p:cNvPr>
          <p:cNvSpPr/>
          <p:nvPr/>
        </p:nvSpPr>
        <p:spPr>
          <a:xfrm>
            <a:off x="2608460" y="2955766"/>
            <a:ext cx="191016" cy="15570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2BE03B-1224-4E22-9D08-B83792B50094}"/>
              </a:ext>
            </a:extLst>
          </p:cNvPr>
          <p:cNvSpPr/>
          <p:nvPr/>
        </p:nvSpPr>
        <p:spPr>
          <a:xfrm>
            <a:off x="1695872" y="2927441"/>
            <a:ext cx="864096" cy="148229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용어명 입력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2778DB-C052-492E-8F49-485DACECC329}"/>
              </a:ext>
            </a:extLst>
          </p:cNvPr>
          <p:cNvSpPr/>
          <p:nvPr/>
        </p:nvSpPr>
        <p:spPr>
          <a:xfrm>
            <a:off x="1695872" y="3624937"/>
            <a:ext cx="864096" cy="148229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 지정</a:t>
            </a:r>
          </a:p>
        </p:txBody>
      </p:sp>
      <p:sp>
        <p:nvSpPr>
          <p:cNvPr id="37" name="모서리가 둥근 직사각형 8">
            <a:extLst>
              <a:ext uri="{FF2B5EF4-FFF2-40B4-BE49-F238E27FC236}">
                <a16:creationId xmlns:a16="http://schemas.microsoft.com/office/drawing/2014/main" id="{9C2B88D0-252E-45C9-92F7-57475D0D9EC2}"/>
              </a:ext>
            </a:extLst>
          </p:cNvPr>
          <p:cNvSpPr/>
          <p:nvPr/>
        </p:nvSpPr>
        <p:spPr>
          <a:xfrm>
            <a:off x="1548722" y="2927441"/>
            <a:ext cx="180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9">
            <a:extLst>
              <a:ext uri="{FF2B5EF4-FFF2-40B4-BE49-F238E27FC236}">
                <a16:creationId xmlns:a16="http://schemas.microsoft.com/office/drawing/2014/main" id="{0A519EFD-D1FA-457A-90A9-CE9D1BDD68BE}"/>
              </a:ext>
            </a:extLst>
          </p:cNvPr>
          <p:cNvSpPr/>
          <p:nvPr/>
        </p:nvSpPr>
        <p:spPr>
          <a:xfrm>
            <a:off x="1548722" y="3625074"/>
            <a:ext cx="180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10">
            <a:extLst>
              <a:ext uri="{FF2B5EF4-FFF2-40B4-BE49-F238E27FC236}">
                <a16:creationId xmlns:a16="http://schemas.microsoft.com/office/drawing/2014/main" id="{AA0BE999-304F-4246-A54B-92AA14C21730}"/>
              </a:ext>
            </a:extLst>
          </p:cNvPr>
          <p:cNvSpPr/>
          <p:nvPr/>
        </p:nvSpPr>
        <p:spPr>
          <a:xfrm>
            <a:off x="2559968" y="2824689"/>
            <a:ext cx="288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1 -1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설명선 2 11">
            <a:extLst>
              <a:ext uri="{FF2B5EF4-FFF2-40B4-BE49-F238E27FC236}">
                <a16:creationId xmlns:a16="http://schemas.microsoft.com/office/drawing/2014/main" id="{A8234359-2387-41FB-90A5-D73537B918D5}"/>
              </a:ext>
            </a:extLst>
          </p:cNvPr>
          <p:cNvSpPr/>
          <p:nvPr/>
        </p:nvSpPr>
        <p:spPr>
          <a:xfrm>
            <a:off x="3250758" y="2980418"/>
            <a:ext cx="900000" cy="175652"/>
          </a:xfrm>
          <a:prstGeom prst="borderCallout2">
            <a:avLst>
              <a:gd name="adj1" fmla="val 59779"/>
              <a:gd name="adj2" fmla="val -3130"/>
              <a:gd name="adj3" fmla="val -20719"/>
              <a:gd name="adj4" fmla="val -23115"/>
              <a:gd name="adj5" fmla="val -18466"/>
              <a:gd name="adj6" fmla="val -48117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용어명 분석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164270-3661-4192-85F6-F826E64EAF74}"/>
              </a:ext>
            </a:extLst>
          </p:cNvPr>
          <p:cNvSpPr/>
          <p:nvPr/>
        </p:nvSpPr>
        <p:spPr>
          <a:xfrm>
            <a:off x="1699006" y="4158622"/>
            <a:ext cx="864096" cy="148229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용어설명 입력</a:t>
            </a:r>
          </a:p>
        </p:txBody>
      </p:sp>
      <p:sp>
        <p:nvSpPr>
          <p:cNvPr id="42" name="모서리가 둥근 직사각형 13">
            <a:extLst>
              <a:ext uri="{FF2B5EF4-FFF2-40B4-BE49-F238E27FC236}">
                <a16:creationId xmlns:a16="http://schemas.microsoft.com/office/drawing/2014/main" id="{3E517A04-F632-4A41-AC00-9FC29E39E5D8}"/>
              </a:ext>
            </a:extLst>
          </p:cNvPr>
          <p:cNvSpPr/>
          <p:nvPr/>
        </p:nvSpPr>
        <p:spPr>
          <a:xfrm>
            <a:off x="1551856" y="4158759"/>
            <a:ext cx="180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4BBAFC-2249-4C7D-8014-056BE410AECE}"/>
              </a:ext>
            </a:extLst>
          </p:cNvPr>
          <p:cNvSpPr/>
          <p:nvPr/>
        </p:nvSpPr>
        <p:spPr>
          <a:xfrm>
            <a:off x="2251298" y="5482834"/>
            <a:ext cx="792000" cy="1482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4" name="모서리가 둥근 직사각형 15">
            <a:extLst>
              <a:ext uri="{FF2B5EF4-FFF2-40B4-BE49-F238E27FC236}">
                <a16:creationId xmlns:a16="http://schemas.microsoft.com/office/drawing/2014/main" id="{5F57EA20-237C-4F59-BDF6-9CBA989B7790}"/>
              </a:ext>
            </a:extLst>
          </p:cNvPr>
          <p:cNvSpPr/>
          <p:nvPr/>
        </p:nvSpPr>
        <p:spPr>
          <a:xfrm>
            <a:off x="2151773" y="5418413"/>
            <a:ext cx="180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496186-2C8B-434A-A8EC-E25D244F22AF}"/>
              </a:ext>
            </a:extLst>
          </p:cNvPr>
          <p:cNvSpPr/>
          <p:nvPr/>
        </p:nvSpPr>
        <p:spPr>
          <a:xfrm>
            <a:off x="8383340" y="1905439"/>
            <a:ext cx="411571" cy="15939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6" name="모서리가 둥근 직사각형 17">
            <a:extLst>
              <a:ext uri="{FF2B5EF4-FFF2-40B4-BE49-F238E27FC236}">
                <a16:creationId xmlns:a16="http://schemas.microsoft.com/office/drawing/2014/main" id="{07E6D397-460A-4BD7-A953-F3234E8C1471}"/>
              </a:ext>
            </a:extLst>
          </p:cNvPr>
          <p:cNvSpPr/>
          <p:nvPr/>
        </p:nvSpPr>
        <p:spPr>
          <a:xfrm>
            <a:off x="8274288" y="1797057"/>
            <a:ext cx="180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18">
            <a:extLst>
              <a:ext uri="{FF2B5EF4-FFF2-40B4-BE49-F238E27FC236}">
                <a16:creationId xmlns:a16="http://schemas.microsoft.com/office/drawing/2014/main" id="{354FD679-E890-4A7D-8FA6-E1D93BAA34C9}"/>
              </a:ext>
            </a:extLst>
          </p:cNvPr>
          <p:cNvSpPr/>
          <p:nvPr/>
        </p:nvSpPr>
        <p:spPr>
          <a:xfrm>
            <a:off x="8692979" y="1797057"/>
            <a:ext cx="180000" cy="148229"/>
          </a:xfrm>
          <a:prstGeom prst="roundRect">
            <a:avLst/>
          </a:prstGeom>
          <a:solidFill>
            <a:srgbClr val="0B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B87660-BC4D-4D90-81CF-25DB6BE37D33}"/>
              </a:ext>
            </a:extLst>
          </p:cNvPr>
          <p:cNvSpPr/>
          <p:nvPr/>
        </p:nvSpPr>
        <p:spPr>
          <a:xfrm>
            <a:off x="3944580" y="2263195"/>
            <a:ext cx="864000" cy="28814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12EEC6-3AEF-4E1F-88E9-B971D329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45" y="3322744"/>
            <a:ext cx="5007368" cy="29323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F163E5-A401-4467-889D-7C7F50EF5934}"/>
              </a:ext>
            </a:extLst>
          </p:cNvPr>
          <p:cNvSpPr/>
          <p:nvPr/>
        </p:nvSpPr>
        <p:spPr>
          <a:xfrm>
            <a:off x="4383882" y="3462528"/>
            <a:ext cx="864096" cy="165365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용어명 입력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60DDB6-BCC2-4B8B-A9F8-6C86584C8D45}"/>
              </a:ext>
            </a:extLst>
          </p:cNvPr>
          <p:cNvSpPr/>
          <p:nvPr/>
        </p:nvSpPr>
        <p:spPr>
          <a:xfrm>
            <a:off x="5224229" y="4306851"/>
            <a:ext cx="1188000" cy="190372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용어명 파싱 결과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801EBD5-1642-4EC5-BDC5-59361E89AC97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175863" y="3650233"/>
            <a:ext cx="1677446" cy="599918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1CC2824E-B27E-45D9-A530-A28AFC4E0C85}"/>
              </a:ext>
            </a:extLst>
          </p:cNvPr>
          <p:cNvCxnSpPr>
            <a:cxnSpLocks/>
            <a:endCxn id="50" idx="0"/>
          </p:cNvCxnSpPr>
          <p:nvPr/>
        </p:nvCxnSpPr>
        <p:spPr>
          <a:xfrm rot="10800000" flipV="1">
            <a:off x="4376581" y="2028727"/>
            <a:ext cx="3966391" cy="234467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6131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0FFCD-08FD-4786-AC82-BAF8525DC6E1}"/>
              </a:ext>
            </a:extLst>
          </p:cNvPr>
          <p:cNvSpPr/>
          <p:nvPr/>
        </p:nvSpPr>
        <p:spPr>
          <a:xfrm>
            <a:off x="314605" y="2552865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A5388F-187D-4EBB-A23A-6FB396D69F58}"/>
              </a:ext>
            </a:extLst>
          </p:cNvPr>
          <p:cNvCxnSpPr>
            <a:cxnSpLocks/>
            <a:stCxn id="133" idx="2"/>
            <a:endCxn id="10" idx="0"/>
          </p:cNvCxnSpPr>
          <p:nvPr/>
        </p:nvCxnSpPr>
        <p:spPr>
          <a:xfrm>
            <a:off x="1000526" y="2264212"/>
            <a:ext cx="0" cy="288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04281" y="293788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작성 및 신청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04281" y="3310387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3CFD9-C928-4493-868F-5783BB37DC25}"/>
              </a:ext>
            </a:extLst>
          </p:cNvPr>
          <p:cNvSpPr/>
          <p:nvPr/>
        </p:nvSpPr>
        <p:spPr>
          <a:xfrm>
            <a:off x="1882819" y="981291"/>
            <a:ext cx="754950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승인 절차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F5D492F-7C9D-41D2-AB42-39C2F4DF5170}"/>
              </a:ext>
            </a:extLst>
          </p:cNvPr>
          <p:cNvSpPr/>
          <p:nvPr/>
        </p:nvSpPr>
        <p:spPr>
          <a:xfrm>
            <a:off x="314605" y="194021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 신청</a:t>
            </a:r>
          </a:p>
        </p:txBody>
      </p:sp>
      <p:pic>
        <p:nvPicPr>
          <p:cNvPr id="40" name="Picture 169" descr="j0255117">
            <a:extLst>
              <a:ext uri="{FF2B5EF4-FFF2-40B4-BE49-F238E27FC236}">
                <a16:creationId xmlns:a16="http://schemas.microsoft.com/office/drawing/2014/main" id="{E55E2B91-0B6F-4E9A-A266-8114BF4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" y="2460830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31AC368E-9C8E-4BF2-A768-434A01257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653" y="1249757"/>
            <a:ext cx="7338033" cy="46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신청에 대한 승인 절차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결재라인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“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DBA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담당자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신청자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표준 데이터 신청 시 결재자에게 승인 요청 이메일 자동 발송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DBA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담당자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검증 및 결재내역 입력 후 승인 또는 반려 진행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 버튼이 활성화되어 처리 가능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신청자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신청에 대한 결과 이메일 자동 발송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신청자는 표준 데이터 신청에 대한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 진행 상태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 가능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1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1C6E28-A484-4637-8CF4-1CC12BB0A28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B6C23-4644-42C6-AA4D-F2766AA3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0" y="1620258"/>
            <a:ext cx="6355185" cy="34660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FFCDB-E0C9-4120-A2D9-C6D97EFF6C6F}"/>
              </a:ext>
            </a:extLst>
          </p:cNvPr>
          <p:cNvSpPr/>
          <p:nvPr/>
        </p:nvSpPr>
        <p:spPr>
          <a:xfrm>
            <a:off x="7157172" y="1402006"/>
            <a:ext cx="2402752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920E8A-5ACC-4515-8C9E-07862C7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50" y="1421251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입력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62F7FD7-C350-42BF-B049-5EC11228E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77275"/>
              </p:ext>
            </p:extLst>
          </p:nvPr>
        </p:nvGraphicFramePr>
        <p:xfrm>
          <a:off x="7239769" y="1770633"/>
          <a:ext cx="2273120" cy="2301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624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34496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1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표준데이터에 대한 신청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조회조건 입력 및 선택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조회결과 그리드의 행을 더블클릭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8080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신청에 대한 상세 내용 확인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84953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진행상태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결재중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반려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부분승인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결재완료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신청취소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58056"/>
                  </a:ext>
                </a:extLst>
              </a:tr>
            </a:tbl>
          </a:graphicData>
        </a:graphic>
      </p:graphicFrame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데이터 표준 관리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검토 후 승인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83629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데이터 신청에 대한 진행상황 및 결재처리</a:t>
                      </a:r>
                      <a:endParaRPr lang="en-US" altLang="ko-KR" sz="1100" b="0" spc="-10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>
                        <a:lnSpc>
                          <a:spcPct val="10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표준 </a:t>
                      </a:r>
                      <a:r>
                        <a:rPr lang="en-US" altLang="ko-KR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신청승인 관리 </a:t>
                      </a:r>
                      <a:r>
                        <a:rPr lang="en-US" altLang="ko-KR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신청</a:t>
                      </a:r>
                      <a:r>
                        <a:rPr lang="en-US" altLang="ko-KR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관리 </a:t>
                      </a:r>
                      <a:r>
                        <a:rPr lang="en-US" altLang="ko-KR" sz="1100" spc="-10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b="0" u="none" kern="1200" spc="-10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169" descr="j0255117">
            <a:extLst>
              <a:ext uri="{FF2B5EF4-FFF2-40B4-BE49-F238E27FC236}">
                <a16:creationId xmlns:a16="http://schemas.microsoft.com/office/drawing/2014/main" id="{07568C75-ED1A-48FF-8B3C-F96D8FB7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97" y="2492302"/>
            <a:ext cx="258216" cy="22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3A895B0-EBFA-466D-936D-CEB6CCE9269A}"/>
              </a:ext>
            </a:extLst>
          </p:cNvPr>
          <p:cNvSpPr/>
          <p:nvPr/>
        </p:nvSpPr>
        <p:spPr>
          <a:xfrm>
            <a:off x="493132" y="2668255"/>
            <a:ext cx="6256794" cy="1591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C7E027-B1BD-4F6C-8D93-C286661AEB2D}"/>
              </a:ext>
            </a:extLst>
          </p:cNvPr>
          <p:cNvSpPr/>
          <p:nvPr/>
        </p:nvSpPr>
        <p:spPr>
          <a:xfrm>
            <a:off x="5463867" y="1867288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689A4D6-F889-46FC-A72C-1094F2AB4B58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3575546" y="2913679"/>
            <a:ext cx="306212" cy="214246"/>
          </a:xfrm>
          <a:prstGeom prst="bentConnector3">
            <a:avLst>
              <a:gd name="adj1" fmla="val 50000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DB1A5EE-1F34-4D39-8297-086667A3D090}"/>
              </a:ext>
            </a:extLst>
          </p:cNvPr>
          <p:cNvSpPr/>
          <p:nvPr/>
        </p:nvSpPr>
        <p:spPr>
          <a:xfrm>
            <a:off x="416855" y="2572243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BAE7D-E3A5-483E-B3F5-77FB42E8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8" y="3173908"/>
            <a:ext cx="5700314" cy="31110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4A6D0C-E2C7-4103-BC13-B0B75303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303" y="4563550"/>
            <a:ext cx="3109689" cy="14234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837668-3B75-4AEB-8B24-55D6746BEEA6}"/>
              </a:ext>
            </a:extLst>
          </p:cNvPr>
          <p:cNvSpPr/>
          <p:nvPr/>
        </p:nvSpPr>
        <p:spPr>
          <a:xfrm>
            <a:off x="890913" y="3061422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6CE58C-F757-43D9-B40B-961D2C467EEE}"/>
              </a:ext>
            </a:extLst>
          </p:cNvPr>
          <p:cNvSpPr/>
          <p:nvPr/>
        </p:nvSpPr>
        <p:spPr>
          <a:xfrm>
            <a:off x="5833162" y="605941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2F879C7-E39A-4687-8B00-626B4078A7C7}"/>
              </a:ext>
            </a:extLst>
          </p:cNvPr>
          <p:cNvCxnSpPr>
            <a:cxnSpLocks/>
            <a:stCxn id="17" idx="0"/>
            <a:endCxn id="20" idx="3"/>
          </p:cNvCxnSpPr>
          <p:nvPr/>
        </p:nvCxnSpPr>
        <p:spPr>
          <a:xfrm rot="16200000" flipV="1">
            <a:off x="5260353" y="5391896"/>
            <a:ext cx="784154" cy="550876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742C4E-CF4B-4C2C-B2E7-F690CB66A121}"/>
              </a:ext>
            </a:extLst>
          </p:cNvPr>
          <p:cNvSpPr/>
          <p:nvPr/>
        </p:nvSpPr>
        <p:spPr>
          <a:xfrm>
            <a:off x="2255264" y="4816919"/>
            <a:ext cx="3109689" cy="1594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032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0FFCD-08FD-4786-AC82-BAF8525DC6E1}"/>
              </a:ext>
            </a:extLst>
          </p:cNvPr>
          <p:cNvSpPr/>
          <p:nvPr/>
        </p:nvSpPr>
        <p:spPr>
          <a:xfrm>
            <a:off x="336354" y="289925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A5388F-187D-4EBB-A23A-6FB396D69F58}"/>
              </a:ext>
            </a:extLst>
          </p:cNvPr>
          <p:cNvCxnSpPr>
            <a:cxnSpLocks/>
            <a:stCxn id="133" idx="2"/>
            <a:endCxn id="10" idx="0"/>
          </p:cNvCxnSpPr>
          <p:nvPr/>
        </p:nvCxnSpPr>
        <p:spPr>
          <a:xfrm>
            <a:off x="1022275" y="2650853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30408" y="1928770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30408" y="5041531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3CFD9-C928-4493-868F-5783BB37DC25}"/>
              </a:ext>
            </a:extLst>
          </p:cNvPr>
          <p:cNvSpPr/>
          <p:nvPr/>
        </p:nvSpPr>
        <p:spPr>
          <a:xfrm>
            <a:off x="1882819" y="981291"/>
            <a:ext cx="754950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F5D492F-7C9D-41D2-AB42-39C2F4DF5170}"/>
              </a:ext>
            </a:extLst>
          </p:cNvPr>
          <p:cNvSpPr/>
          <p:nvPr/>
        </p:nvSpPr>
        <p:spPr>
          <a:xfrm>
            <a:off x="336354" y="2326853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내리기</a:t>
            </a:r>
          </a:p>
        </p:txBody>
      </p:sp>
      <p:pic>
        <p:nvPicPr>
          <p:cNvPr id="40" name="Picture 169" descr="j0255117">
            <a:extLst>
              <a:ext uri="{FF2B5EF4-FFF2-40B4-BE49-F238E27FC236}">
                <a16:creationId xmlns:a16="http://schemas.microsoft.com/office/drawing/2014/main" id="{E55E2B91-0B6F-4E9A-A266-8114BF4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3" y="2246578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B70388-1F08-4479-9554-03C0F26903CD}"/>
              </a:ext>
            </a:extLst>
          </p:cNvPr>
          <p:cNvSpPr/>
          <p:nvPr/>
        </p:nvSpPr>
        <p:spPr>
          <a:xfrm>
            <a:off x="336354" y="3471651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올리기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F1921-1F93-45A5-BD1A-19000E196B02}"/>
              </a:ext>
            </a:extLst>
          </p:cNvPr>
          <p:cNvSpPr/>
          <p:nvPr/>
        </p:nvSpPr>
        <p:spPr>
          <a:xfrm>
            <a:off x="336354" y="4616449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4C5FBE-0A22-47DB-A775-FD88828307BA}"/>
              </a:ext>
            </a:extLst>
          </p:cNvPr>
          <p:cNvSpPr/>
          <p:nvPr/>
        </p:nvSpPr>
        <p:spPr>
          <a:xfrm>
            <a:off x="336354" y="4044050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신청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BDD545E-5D8E-4BED-BA9B-CD9393C48B92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22275" y="3223252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DCA62D-80FB-46DF-A284-1213697AA65E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1022275" y="3795651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1CB9C7-C6F7-4557-A215-AEDC32C70870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1022275" y="4368050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2">
            <a:extLst>
              <a:ext uri="{FF2B5EF4-FFF2-40B4-BE49-F238E27FC236}">
                <a16:creationId xmlns:a16="http://schemas.microsoft.com/office/drawing/2014/main" id="{FD7AAA3B-DB27-44B5-8A82-597C479BD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653" y="1249757"/>
            <a:ext cx="7338033" cy="46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목적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 데이터 표준 관리를 통한 데이터 품질 보장 및 유지관리의 용이성 확보</a:t>
            </a:r>
          </a:p>
          <a:p>
            <a:pPr marL="171450" indent="-17145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DBMS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메타 항목에 대한 관리정책의 체계화 및 시스템화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모델신청 개요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데이터그룹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(ERD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작업하는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단위로 전체 엔터티를 일괄 신청하는 형태임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eaLnBrk="1" fontAlgn="auto" hangingPunct="1">
              <a:lnSpc>
                <a:spcPct val="100000"/>
              </a:lnSpc>
              <a:spcAft>
                <a:spcPts val="600"/>
              </a:spcAft>
              <a:buSzPct val="90000"/>
              <a:buFont typeface="Wingdings" pitchFamily="2" charset="2"/>
              <a:buChar char="q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모델작성 시 주의사항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eaLnBrk="1" fontAlgn="auto" hangingPunct="1">
              <a:lnSpc>
                <a:spcPct val="100000"/>
              </a:lnSpc>
              <a:spcAft>
                <a:spcPts val="600"/>
              </a:spcAft>
              <a:buSzPct val="90000"/>
              <a:tabLst/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 운영 중인 모델은 논리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물리모델은 비대상으로 설정되어 있음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표준대상이 아님을 의미함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eaLnBrk="1" fontAlgn="auto" hangingPunct="1">
              <a:lnSpc>
                <a:spcPct val="100000"/>
              </a:lnSpc>
              <a:spcAft>
                <a:spcPts val="600"/>
              </a:spcAft>
              <a:buSzPct val="90000"/>
              <a:tabLst/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기존 운영 중인 엔터티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제외한 신규 요건에 의해 생성 및 변경되는 엔터티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속성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컬럼은 예외가 아닌 이상 표준대상으로 설정 후 표준이 적용되어야 함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eaLnBrk="1" fontAlgn="auto" hangingPunct="1">
              <a:lnSpc>
                <a:spcPct val="100000"/>
              </a:lnSpc>
              <a:spcAft>
                <a:spcPts val="600"/>
              </a:spcAft>
              <a:buSzPct val="90000"/>
              <a:tabLst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C29DD9-43DA-48EF-9CE6-029FE570A103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878399-0765-48D5-8423-AB644B3E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72" y="1574705"/>
            <a:ext cx="3762520" cy="2711561"/>
          </a:xfrm>
          <a:prstGeom prst="rect">
            <a:avLst/>
          </a:prstGeom>
        </p:spPr>
      </p:pic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DA#</a:t>
            </a:r>
            <a:r>
              <a:rPr lang="ko-KR" altLang="en-US" sz="1600" b="1" dirty="0">
                <a:latin typeface="맑은 고딕" panose="020B0503020000020004" pitchFamily="50" charset="-127"/>
              </a:rPr>
              <a:t>실행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8EF09FF-F7B7-4E6E-9C1F-BD456D11C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501056"/>
              </p:ext>
            </p:extLst>
          </p:nvPr>
        </p:nvGraphicFramePr>
        <p:xfrm>
          <a:off x="335789" y="773606"/>
          <a:ext cx="9005670" cy="32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시작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&gt;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모든 프로그램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&gt; DATAWARE</a:t>
                      </a:r>
                      <a:r>
                        <a:rPr lang="en-US" altLang="ko-KR" sz="1100" baseline="300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TM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 DA# Workgroup Edition &gt; DA# Register50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cs typeface="Arial" pitchFamily="34" charset="0"/>
                        </a:rPr>
                        <a:t>실행</a:t>
                      </a:r>
                      <a:endParaRPr lang="ko-KR" altLang="en-US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7348D21-ECE3-476E-8B9B-B52C53C5D90C}"/>
              </a:ext>
            </a:extLst>
          </p:cNvPr>
          <p:cNvSpPr/>
          <p:nvPr/>
        </p:nvSpPr>
        <p:spPr>
          <a:xfrm>
            <a:off x="427859" y="1903046"/>
            <a:ext cx="3175516" cy="215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2160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cs typeface="Arial" pitchFamily="34" charset="0"/>
              </a:rPr>
              <a:t>DA# </a:t>
            </a:r>
            <a:r>
              <a:rPr lang="ko-KR" altLang="en-US" sz="1000" dirty="0">
                <a:latin typeface="+mn-ea"/>
                <a:cs typeface="Arial" pitchFamily="34" charset="0"/>
              </a:rPr>
              <a:t>설치 후 프로그램 사용을 등록하기 위한 절차로 최초 </a:t>
            </a:r>
            <a:r>
              <a:rPr lang="en-US" altLang="ko-KR" sz="1000" dirty="0">
                <a:latin typeface="+mn-ea"/>
                <a:cs typeface="Arial" pitchFamily="34" charset="0"/>
              </a:rPr>
              <a:t>1</a:t>
            </a:r>
            <a:r>
              <a:rPr lang="ko-KR" altLang="en-US" sz="1000" dirty="0">
                <a:latin typeface="+mn-ea"/>
                <a:cs typeface="Arial" pitchFamily="34" charset="0"/>
              </a:rPr>
              <a:t>회만 실행한다</a:t>
            </a:r>
            <a:r>
              <a:rPr lang="en-US" altLang="ko-KR" sz="1000" dirty="0">
                <a:latin typeface="+mn-ea"/>
                <a:cs typeface="Arial" pitchFamily="34" charset="0"/>
              </a:rPr>
              <a:t>.</a:t>
            </a:r>
          </a:p>
          <a:p>
            <a:pPr defTabSz="216000" latinLnBrk="0">
              <a:lnSpc>
                <a:spcPct val="150000"/>
              </a:lnSpc>
            </a:pPr>
            <a:r>
              <a:rPr lang="ko-KR" altLang="en-US" sz="1050" dirty="0">
                <a:latin typeface="+mn-ea"/>
                <a:cs typeface="Arial" pitchFamily="34" charset="0"/>
              </a:rPr>
              <a:t>① </a:t>
            </a:r>
            <a:r>
              <a:rPr lang="ko-KR" altLang="en-US" sz="1000" dirty="0">
                <a:latin typeface="+mn-ea"/>
                <a:cs typeface="Arial" pitchFamily="34" charset="0"/>
              </a:rPr>
              <a:t>사용자인증 </a:t>
            </a:r>
            <a:r>
              <a:rPr lang="en-US" altLang="ko-KR" sz="1000" dirty="0">
                <a:latin typeface="+mn-ea"/>
                <a:cs typeface="Arial" pitchFamily="34" charset="0"/>
              </a:rPr>
              <a:t>&gt; </a:t>
            </a:r>
            <a:r>
              <a:rPr lang="ko-KR" altLang="en-US" sz="1000" dirty="0">
                <a:latin typeface="+mn-ea"/>
                <a:cs typeface="Arial" pitchFamily="34" charset="0"/>
              </a:rPr>
              <a:t>인증 방법의 </a:t>
            </a:r>
            <a:r>
              <a:rPr lang="en-US" altLang="ko-KR" sz="1000" dirty="0">
                <a:latin typeface="+mn-ea"/>
                <a:cs typeface="Arial" pitchFamily="34" charset="0"/>
              </a:rPr>
              <a:t>Floating License </a:t>
            </a:r>
            <a:r>
              <a:rPr lang="ko-KR" altLang="en-US" sz="1000" dirty="0">
                <a:latin typeface="+mn-ea"/>
                <a:cs typeface="Arial" pitchFamily="34" charset="0"/>
              </a:rPr>
              <a:t>선택한다</a:t>
            </a:r>
            <a:r>
              <a:rPr lang="en-US" altLang="ko-KR" sz="1000" dirty="0">
                <a:latin typeface="+mn-ea"/>
                <a:cs typeface="Arial" pitchFamily="34" charset="0"/>
              </a:rPr>
              <a:t>.</a:t>
            </a:r>
          </a:p>
          <a:p>
            <a:pPr defTabSz="216000" latinLnBrk="0">
              <a:lnSpc>
                <a:spcPct val="150000"/>
              </a:lnSpc>
            </a:pPr>
            <a:r>
              <a:rPr lang="ko-KR" altLang="en-US" sz="1000" dirty="0">
                <a:latin typeface="+mn-ea"/>
                <a:cs typeface="Arial" pitchFamily="34" charset="0"/>
              </a:rPr>
              <a:t>② </a:t>
            </a:r>
            <a:r>
              <a:rPr lang="en-US" altLang="ko-KR" sz="1000" dirty="0">
                <a:latin typeface="+mn-ea"/>
                <a:cs typeface="Arial" pitchFamily="34" charset="0"/>
              </a:rPr>
              <a:t>Setting</a:t>
            </a:r>
            <a:r>
              <a:rPr lang="ko-KR" altLang="en-US" sz="1000" dirty="0">
                <a:latin typeface="+mn-ea"/>
                <a:cs typeface="Arial" pitchFamily="34" charset="0"/>
              </a:rPr>
              <a:t>의 정보를 입력한다</a:t>
            </a:r>
            <a:r>
              <a:rPr lang="en-US" altLang="ko-KR" sz="1000" dirty="0">
                <a:latin typeface="+mn-ea"/>
                <a:cs typeface="Arial" pitchFamily="34" charset="0"/>
              </a:rPr>
              <a:t>.</a:t>
            </a:r>
          </a:p>
          <a:p>
            <a:pPr defTabSz="216000" latinLnBrk="0">
              <a:lnSpc>
                <a:spcPct val="150000"/>
              </a:lnSpc>
            </a:pPr>
            <a:r>
              <a:rPr lang="ko-KR" altLang="en-US" sz="1000" dirty="0">
                <a:latin typeface="+mn-ea"/>
                <a:cs typeface="Arial" pitchFamily="34" charset="0"/>
              </a:rPr>
              <a:t>③ 접속 확인 버튼을 클릭하여 접속 상태를 확인 후 저장 버튼을 클릭하여 인증을 완료한다</a:t>
            </a:r>
            <a:r>
              <a:rPr lang="en-US" altLang="ko-KR" sz="1000" dirty="0">
                <a:latin typeface="+mn-ea"/>
                <a:cs typeface="Arial" pitchFamily="34" charset="0"/>
              </a:rPr>
              <a:t>.</a:t>
            </a:r>
          </a:p>
          <a:p>
            <a:pPr defTabSz="216000" latinLnBrk="0">
              <a:lnSpc>
                <a:spcPct val="150000"/>
              </a:lnSpc>
            </a:pPr>
            <a:r>
              <a:rPr lang="ko-KR" altLang="en-US" sz="1000" dirty="0">
                <a:latin typeface="+mn-ea"/>
                <a:cs typeface="Arial" pitchFamily="34" charset="0"/>
              </a:rPr>
              <a:t>④ 사용자 인증을 정상 완료 시 </a:t>
            </a:r>
            <a:r>
              <a:rPr lang="en-US" altLang="ko-KR" sz="1000" dirty="0">
                <a:latin typeface="+mn-ea"/>
                <a:cs typeface="Arial" pitchFamily="34" charset="0"/>
              </a:rPr>
              <a:t>DA# </a:t>
            </a:r>
            <a:r>
              <a:rPr lang="ko-KR" altLang="en-US" sz="1000" dirty="0">
                <a:latin typeface="+mn-ea"/>
                <a:cs typeface="Arial" pitchFamily="34" charset="0"/>
              </a:rPr>
              <a:t>우측 상단에 있던 붉은 박스의 내용이 사라진다</a:t>
            </a:r>
            <a:r>
              <a:rPr lang="en-US" altLang="ko-KR" sz="1000" dirty="0"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31545-6DF3-425C-AEC6-4F5CB318EA02}"/>
              </a:ext>
            </a:extLst>
          </p:cNvPr>
          <p:cNvSpPr/>
          <p:nvPr/>
        </p:nvSpPr>
        <p:spPr>
          <a:xfrm>
            <a:off x="5762329" y="2375412"/>
            <a:ext cx="3532316" cy="534910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1D9618F-6091-4936-9DEC-32BBF764F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0404"/>
              </p:ext>
            </p:extLst>
          </p:nvPr>
        </p:nvGraphicFramePr>
        <p:xfrm>
          <a:off x="535577" y="4199488"/>
          <a:ext cx="3175517" cy="1031686"/>
        </p:xfrm>
        <a:graphic>
          <a:graphicData uri="http://schemas.openxmlformats.org/drawingml/2006/table">
            <a:tbl>
              <a:tblPr/>
              <a:tblGrid>
                <a:gridCol w="1110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87979" marR="87979" marT="43990" marB="43990" anchor="ctr">
                    <a:lnL>
                      <a:noFill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-3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Activate</a:t>
                      </a:r>
                      <a:endParaRPr lang="ko-KR" altLang="en-US" sz="1000" kern="1200" spc="-3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7229" marR="17229" marT="17229" marB="1722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True</a:t>
                      </a: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-3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Server Address</a:t>
                      </a:r>
                      <a:endParaRPr lang="ko-KR" altLang="en-US" sz="1000" kern="1200" spc="-3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7229" marR="17229" marT="17229" marB="1722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10.52.233.69</a:t>
                      </a: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75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-3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Server Port</a:t>
                      </a:r>
                      <a:endParaRPr lang="ko-KR" altLang="en-US" sz="1000" kern="1200" spc="-3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7229" marR="17229" marT="17229" marB="1722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3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7306</a:t>
                      </a:r>
                      <a:endParaRPr kumimoji="0" lang="ko-KR" altLang="en-US" sz="1000" b="0" i="0" u="none" strike="noStrike" kern="1200" cap="none" spc="-3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D78DE3E2-F28E-4CE2-AE4C-1BE48800A715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6" r="1038" b="85791"/>
          <a:stretch/>
        </p:blipFill>
        <p:spPr bwMode="auto">
          <a:xfrm>
            <a:off x="4074699" y="5139200"/>
            <a:ext cx="2088000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F9ADDF-3E53-4C1C-BB77-FAA0213D18D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6" b="85743"/>
          <a:stretch/>
        </p:blipFill>
        <p:spPr bwMode="auto">
          <a:xfrm>
            <a:off x="6923131" y="5139200"/>
            <a:ext cx="2088000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F65FAA-F220-44DC-92A7-57716ADE011F}"/>
              </a:ext>
            </a:extLst>
          </p:cNvPr>
          <p:cNvSpPr/>
          <p:nvPr/>
        </p:nvSpPr>
        <p:spPr>
          <a:xfrm>
            <a:off x="4391772" y="5249970"/>
            <a:ext cx="900000" cy="180000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3BB242-1928-423F-A71C-20381CAF2A0A}"/>
              </a:ext>
            </a:extLst>
          </p:cNvPr>
          <p:cNvSpPr/>
          <p:nvPr/>
        </p:nvSpPr>
        <p:spPr>
          <a:xfrm>
            <a:off x="7175043" y="5249970"/>
            <a:ext cx="900000" cy="180000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CA47D6-F963-47B4-AAD3-F55222B1B13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291772" y="5339970"/>
            <a:ext cx="1883271" cy="0"/>
          </a:xfrm>
          <a:prstGeom prst="straightConnector1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utoShape 27">
            <a:extLst>
              <a:ext uri="{FF2B5EF4-FFF2-40B4-BE49-F238E27FC236}">
                <a16:creationId xmlns:a16="http://schemas.microsoft.com/office/drawing/2014/main" id="{DDD44EBE-39EF-4EEE-95F9-DF13852E7158}"/>
              </a:ext>
            </a:extLst>
          </p:cNvPr>
          <p:cNvSpPr>
            <a:spLocks/>
          </p:cNvSpPr>
          <p:nvPr/>
        </p:nvSpPr>
        <p:spPr bwMode="auto">
          <a:xfrm rot="5400000" flipV="1">
            <a:off x="6148268" y="3282209"/>
            <a:ext cx="624460" cy="3377711"/>
          </a:xfrm>
          <a:prstGeom prst="rightBrace">
            <a:avLst>
              <a:gd name="adj1" fmla="val 88153"/>
              <a:gd name="adj2" fmla="val 50000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5882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3366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36DEFD-86C3-46FE-98EB-439903F745FD}"/>
              </a:ext>
            </a:extLst>
          </p:cNvPr>
          <p:cNvSpPr/>
          <p:nvPr/>
        </p:nvSpPr>
        <p:spPr>
          <a:xfrm>
            <a:off x="5854009" y="4674792"/>
            <a:ext cx="1248435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16000">
              <a:lnSpc>
                <a:spcPct val="150000"/>
              </a:lnSpc>
            </a:pPr>
            <a:r>
              <a:rPr lang="ko-KR" altLang="en-US" sz="1050" b="1" dirty="0">
                <a:latin typeface="+mn-ea"/>
                <a:cs typeface="Arial" pitchFamily="34" charset="0"/>
              </a:rPr>
              <a:t>인증 정상 완료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AB577F-F649-4AAF-B73E-4747A8ED5D27}"/>
              </a:ext>
            </a:extLst>
          </p:cNvPr>
          <p:cNvSpPr/>
          <p:nvPr/>
        </p:nvSpPr>
        <p:spPr>
          <a:xfrm>
            <a:off x="8727638" y="2122080"/>
            <a:ext cx="559258" cy="160835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05769B-F425-4B1F-98C9-47AA1877E548}"/>
              </a:ext>
            </a:extLst>
          </p:cNvPr>
          <p:cNvSpPr/>
          <p:nvPr/>
        </p:nvSpPr>
        <p:spPr>
          <a:xfrm>
            <a:off x="8671106" y="1961670"/>
            <a:ext cx="160691" cy="160835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C86641-277D-4B6B-9A9F-DE73C049D3E3}"/>
              </a:ext>
            </a:extLst>
          </p:cNvPr>
          <p:cNvSpPr/>
          <p:nvPr/>
        </p:nvSpPr>
        <p:spPr>
          <a:xfrm>
            <a:off x="8239779" y="4042857"/>
            <a:ext cx="1116000" cy="170085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12DA10-F40C-4675-8FFE-1F55E6514195}"/>
              </a:ext>
            </a:extLst>
          </p:cNvPr>
          <p:cNvSpPr/>
          <p:nvPr/>
        </p:nvSpPr>
        <p:spPr>
          <a:xfrm>
            <a:off x="8185573" y="3932631"/>
            <a:ext cx="187834" cy="170086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368FB4-3897-42EB-A46C-BF4EAD4C53A4}"/>
              </a:ext>
            </a:extLst>
          </p:cNvPr>
          <p:cNvSpPr/>
          <p:nvPr/>
        </p:nvSpPr>
        <p:spPr>
          <a:xfrm>
            <a:off x="7022099" y="5139200"/>
            <a:ext cx="160691" cy="160835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13FD62-8A32-4572-967F-4419CE575886}"/>
              </a:ext>
            </a:extLst>
          </p:cNvPr>
          <p:cNvSpPr/>
          <p:nvPr/>
        </p:nvSpPr>
        <p:spPr>
          <a:xfrm>
            <a:off x="5624654" y="2290369"/>
            <a:ext cx="187834" cy="170086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r>
              <a:rPr lang="en-US" altLang="ko-KR" sz="1100" b="1" dirty="0">
                <a:ln w="3175">
                  <a:solidFill>
                    <a:prstClr val="black">
                      <a:alpha val="500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100" b="1" dirty="0" err="1">
              <a:ln w="3175">
                <a:solidFill>
                  <a:prstClr val="black">
                    <a:alpha val="500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405FF0F-5895-4D16-91A8-15718BD3E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81" t="40752" r="3513" b="6363"/>
          <a:stretch/>
        </p:blipFill>
        <p:spPr>
          <a:xfrm>
            <a:off x="3570225" y="1937067"/>
            <a:ext cx="1843066" cy="20298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E56E16-2F55-48D9-940F-3CCB82967613}"/>
              </a:ext>
            </a:extLst>
          </p:cNvPr>
          <p:cNvSpPr/>
          <p:nvPr/>
        </p:nvSpPr>
        <p:spPr>
          <a:xfrm>
            <a:off x="3666481" y="3117674"/>
            <a:ext cx="1512000" cy="361909"/>
          </a:xfrm>
          <a:prstGeom prst="rect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>
              <a:solidFill>
                <a:srgbClr val="3333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4026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9182ACFE-EE5B-4940-AD06-336AFB2DA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28968-5AEC-40F9-AD45-3DDE06B2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51" y="2798162"/>
            <a:ext cx="4227398" cy="3292821"/>
          </a:xfrm>
          <a:prstGeom prst="rect">
            <a:avLst/>
          </a:prstGeom>
        </p:spPr>
      </p:pic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</a:rPr>
              <a:t>로그인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8EF09FF-F7B7-4E6E-9C1F-BD456D11C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73265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내리기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DA#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Repository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A/R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연결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Rectangle 6">
            <a:extLst>
              <a:ext uri="{FF2B5EF4-FFF2-40B4-BE49-F238E27FC236}">
                <a16:creationId xmlns:a16="http://schemas.microsoft.com/office/drawing/2014/main" id="{439E2035-80A5-444D-9DF9-93FCDC494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40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0"/>
            <a:r>
              <a:rPr lang="en-US" altLang="ko-KR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A/R</a:t>
            </a:r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  <a:p>
            <a:pPr latinLnBrk="0"/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 A/R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연결 버튼  클릭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A/R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데이터베이스 접속 창에서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AR 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접속 정보를 입력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테스트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클릭하여 접속 상태를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확인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저장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클릭하여 접속 정보를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저장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(5)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접속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클릭하여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AR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연결을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완료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PMETADB =</a:t>
            </a: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(DESCRIPTION =</a:t>
            </a: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(ADDRESS = (PROTOCOL = TCP)(HOST = 10.52.247.37)(PORT = 1521))</a:t>
            </a: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(CONNECT_DATA =</a:t>
            </a: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(SERVER = DEDICATED)</a:t>
            </a: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(SERVICE_NAME = METADB)</a:t>
            </a:r>
          </a:p>
          <a:p>
            <a:pPr latinLnBrk="0"/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)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C844B9-EB99-463B-BF91-E9A66744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41" y="1617004"/>
            <a:ext cx="2505075" cy="1123950"/>
          </a:xfrm>
          <a:prstGeom prst="rect">
            <a:avLst/>
          </a:prstGeom>
        </p:spPr>
      </p:pic>
      <p:sp>
        <p:nvSpPr>
          <p:cNvPr id="34" name="AutoShape 22">
            <a:extLst>
              <a:ext uri="{FF2B5EF4-FFF2-40B4-BE49-F238E27FC236}">
                <a16:creationId xmlns:a16="http://schemas.microsoft.com/office/drawing/2014/main" id="{EDE27346-6F6F-42E5-AF7C-FFAF8D68C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051" y="1633412"/>
            <a:ext cx="573465" cy="234911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35" name="AutoShape 22">
            <a:extLst>
              <a:ext uri="{FF2B5EF4-FFF2-40B4-BE49-F238E27FC236}">
                <a16:creationId xmlns:a16="http://schemas.microsoft.com/office/drawing/2014/main" id="{C9A0485E-A38D-4FBB-9416-F262846FE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100" y="1874470"/>
            <a:ext cx="471147" cy="689178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+mn-ea"/>
            </a:endParaRPr>
          </a:p>
        </p:txBody>
      </p:sp>
      <p:pic>
        <p:nvPicPr>
          <p:cNvPr id="36" name="Picture 218" descr="그림4">
            <a:extLst>
              <a:ext uri="{FF2B5EF4-FFF2-40B4-BE49-F238E27FC236}">
                <a16:creationId xmlns:a16="http://schemas.microsoft.com/office/drawing/2014/main" id="{4D0EB3EE-E5F5-4A66-9910-CD89434F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60390" flipH="1" flipV="1">
            <a:off x="5597584" y="2323263"/>
            <a:ext cx="788552" cy="2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AutoShape 22">
            <a:extLst>
              <a:ext uri="{FF2B5EF4-FFF2-40B4-BE49-F238E27FC236}">
                <a16:creationId xmlns:a16="http://schemas.microsoft.com/office/drawing/2014/main" id="{88637BEC-D168-4719-876F-53C16423C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256" y="2919582"/>
            <a:ext cx="2569170" cy="1785103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DE224EC-48B4-42D4-BD77-BE3825298C25}"/>
              </a:ext>
            </a:extLst>
          </p:cNvPr>
          <p:cNvSpPr/>
          <p:nvPr/>
        </p:nvSpPr>
        <p:spPr>
          <a:xfrm>
            <a:off x="3053224" y="1759326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48E5CA6-5C93-4E55-BC69-E492D652E257}"/>
              </a:ext>
            </a:extLst>
          </p:cNvPr>
          <p:cNvSpPr/>
          <p:nvPr/>
        </p:nvSpPr>
        <p:spPr>
          <a:xfrm>
            <a:off x="6654337" y="3155673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3670591-675D-4D2A-8183-5F2A3857220D}"/>
              </a:ext>
            </a:extLst>
          </p:cNvPr>
          <p:cNvSpPr/>
          <p:nvPr/>
        </p:nvSpPr>
        <p:spPr>
          <a:xfrm>
            <a:off x="7794290" y="5638880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169" descr="j0255117">
            <a:extLst>
              <a:ext uri="{FF2B5EF4-FFF2-40B4-BE49-F238E27FC236}">
                <a16:creationId xmlns:a16="http://schemas.microsoft.com/office/drawing/2014/main" id="{49BFDA11-AA50-4734-8E92-8DE6A9B8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093" y="5761479"/>
            <a:ext cx="258216" cy="22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FFFB854B-8CEA-4B2B-9158-0EE4F64252F2}"/>
              </a:ext>
            </a:extLst>
          </p:cNvPr>
          <p:cNvCxnSpPr>
            <a:cxnSpLocks/>
          </p:cNvCxnSpPr>
          <p:nvPr/>
        </p:nvCxnSpPr>
        <p:spPr>
          <a:xfrm rot="10800000">
            <a:off x="5618322" y="5847490"/>
            <a:ext cx="2328967" cy="12700"/>
          </a:xfrm>
          <a:prstGeom prst="bentConnector3">
            <a:avLst>
              <a:gd name="adj1" fmla="val 47839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EE56D26C-FEDD-4DC9-B31B-D8BC903A55A3}"/>
              </a:ext>
            </a:extLst>
          </p:cNvPr>
          <p:cNvSpPr/>
          <p:nvPr/>
        </p:nvSpPr>
        <p:spPr>
          <a:xfrm>
            <a:off x="6782805" y="563888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3F8834A-B722-4CC6-91F6-20159138C0F3}"/>
              </a:ext>
            </a:extLst>
          </p:cNvPr>
          <p:cNvSpPr/>
          <p:nvPr/>
        </p:nvSpPr>
        <p:spPr>
          <a:xfrm>
            <a:off x="8304318" y="5681453"/>
            <a:ext cx="221749" cy="15159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78E75-BF64-4450-922D-0734B893A17B}"/>
              </a:ext>
            </a:extLst>
          </p:cNvPr>
          <p:cNvSpPr txBox="1"/>
          <p:nvPr/>
        </p:nvSpPr>
        <p:spPr>
          <a:xfrm>
            <a:off x="3077280" y="3784572"/>
            <a:ext cx="21649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AR 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lang="en-US" altLang="ko-KR" sz="10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인증방식 </a:t>
            </a:r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latinLnBrk="0"/>
            <a:endParaRPr lang="en-US" altLang="ko-KR" sz="10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정보</a:t>
            </a:r>
            <a:endParaRPr lang="en-US" altLang="ko-KR" sz="10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DB</a:t>
            </a:r>
            <a:r>
              <a:rPr lang="ko-KR" altLang="en-US" sz="10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계정입력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인증서버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</a:p>
          <a:p>
            <a:pPr latinLnBrk="0"/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IP : 10.52.233.69</a:t>
            </a:r>
          </a:p>
          <a:p>
            <a:pPr latinLnBrk="0"/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PORT : 7305</a:t>
            </a:r>
          </a:p>
          <a:p>
            <a:pPr latinLnBrk="0"/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DB 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식별키</a:t>
            </a:r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0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gsmeta</a:t>
            </a:r>
            <a:endParaRPr lang="en-US" altLang="ko-KR" sz="10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000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네트워크별칭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TNS PMETADB  </a:t>
            </a:r>
          </a:p>
        </p:txBody>
      </p:sp>
    </p:spTree>
    <p:extLst>
      <p:ext uri="{BB962C8B-B14F-4D97-AF65-F5344CB8AC3E}">
        <p14:creationId xmlns:p14="http://schemas.microsoft.com/office/powerpoint/2010/main" val="323711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</a:rPr>
              <a:t>내리받기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8EF09FF-F7B7-4E6E-9C1F-BD456D11C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04499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내리기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DA#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Repository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내리기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40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0"/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내려받기</a:t>
            </a:r>
            <a:r>
              <a:rPr lang="en-US" altLang="ko-KR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쓰기모드</a:t>
            </a:r>
            <a:r>
              <a:rPr lang="en-US" altLang="ko-KR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 A/R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연결 후 </a:t>
            </a:r>
            <a:r>
              <a:rPr lang="en-US" altLang="ko-KR" sz="1000" u="sng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b="1" u="sng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내리기</a:t>
            </a:r>
            <a:r>
              <a:rPr lang="en-US" altLang="ko-KR" sz="1000" b="1" u="sng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  <a:r>
              <a:rPr lang="ko-KR" altLang="en-US" sz="1000" u="sng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A/R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내리기 팝업창에서 모델을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작성할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주제영역을 선택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내려받기 유형 확인 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내리기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버튼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수정할 주제영역이 아니면 유형을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읽기전용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변경 후 내려받기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4F309-1660-49DD-A55F-5A678326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84" y="3149210"/>
            <a:ext cx="5711275" cy="28815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988D598-42F5-4D05-A79D-B8AB8223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02" y="1656321"/>
            <a:ext cx="3105150" cy="1114425"/>
          </a:xfrm>
          <a:prstGeom prst="rect">
            <a:avLst/>
          </a:prstGeom>
        </p:spPr>
      </p:pic>
      <p:sp>
        <p:nvSpPr>
          <p:cNvPr id="48" name="AutoShape 22">
            <a:extLst>
              <a:ext uri="{FF2B5EF4-FFF2-40B4-BE49-F238E27FC236}">
                <a16:creationId xmlns:a16="http://schemas.microsoft.com/office/drawing/2014/main" id="{FA8EA79F-6B43-4732-9D61-E2465D165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559" y="1656321"/>
            <a:ext cx="573465" cy="234911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AutoShape 22">
            <a:extLst>
              <a:ext uri="{FF2B5EF4-FFF2-40B4-BE49-F238E27FC236}">
                <a16:creationId xmlns:a16="http://schemas.microsoft.com/office/drawing/2014/main" id="{310C731A-CB5F-4A95-AF4E-13D0E6E95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643" y="1868944"/>
            <a:ext cx="471147" cy="689178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Picture 218" descr="그림4">
            <a:extLst>
              <a:ext uri="{FF2B5EF4-FFF2-40B4-BE49-F238E27FC236}">
                <a16:creationId xmlns:a16="http://schemas.microsoft.com/office/drawing/2014/main" id="{3A8A07B1-51D9-4F25-B3EC-F372B599C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55516" flipH="1" flipV="1">
            <a:off x="4320591" y="2518176"/>
            <a:ext cx="788552" cy="45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AutoShape 22">
            <a:extLst>
              <a:ext uri="{FF2B5EF4-FFF2-40B4-BE49-F238E27FC236}">
                <a16:creationId xmlns:a16="http://schemas.microsoft.com/office/drawing/2014/main" id="{42DF15C0-0815-4544-B8C5-D56561C38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060" y="3838387"/>
            <a:ext cx="3288253" cy="194772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AutoShape 22">
            <a:extLst>
              <a:ext uri="{FF2B5EF4-FFF2-40B4-BE49-F238E27FC236}">
                <a16:creationId xmlns:a16="http://schemas.microsoft.com/office/drawing/2014/main" id="{1ECF9F0D-CAA1-4401-95CE-A482B1906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665" y="5869282"/>
            <a:ext cx="410002" cy="169833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99E8D7-6CC8-463F-9238-82F3B9E5338E}"/>
              </a:ext>
            </a:extLst>
          </p:cNvPr>
          <p:cNvSpPr/>
          <p:nvPr/>
        </p:nvSpPr>
        <p:spPr>
          <a:xfrm>
            <a:off x="3891932" y="1796230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F429C48-C3E8-4A0D-9A02-63346F78D1C5}"/>
              </a:ext>
            </a:extLst>
          </p:cNvPr>
          <p:cNvSpPr/>
          <p:nvPr/>
        </p:nvSpPr>
        <p:spPr>
          <a:xfrm>
            <a:off x="3462349" y="375231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9C0954-E108-41F8-AB7B-50F8628D7824}"/>
              </a:ext>
            </a:extLst>
          </p:cNvPr>
          <p:cNvSpPr/>
          <p:nvPr/>
        </p:nvSpPr>
        <p:spPr>
          <a:xfrm>
            <a:off x="8201965" y="5732971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375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8EF09FF-F7B7-4E6E-9C1F-BD456D11C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8287"/>
              </p:ext>
            </p:extLst>
          </p:nvPr>
        </p:nvGraphicFramePr>
        <p:xfrm>
          <a:off x="364753" y="691558"/>
          <a:ext cx="9005670" cy="34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변경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40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선택 및 속성 추가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엔터티를 더블클릭한다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속성 탭을 선택한 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클릭한다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추가하고자 하는 속성을 입력한다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속성명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계약시작일자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속성명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계약내용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속성명이 메타시스템에 용어로 등록된 경우 하단의 자동완성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인텔리센스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기능이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작동됨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9FB326-6C9E-43C7-8CA3-E465B57BED0A}"/>
              </a:ext>
            </a:extLst>
          </p:cNvPr>
          <p:cNvGrpSpPr/>
          <p:nvPr/>
        </p:nvGrpSpPr>
        <p:grpSpPr>
          <a:xfrm>
            <a:off x="3185778" y="1622802"/>
            <a:ext cx="6184645" cy="3358857"/>
            <a:chOff x="3145519" y="1309239"/>
            <a:chExt cx="6184645" cy="335885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8F7B77-68A0-4A06-A13C-BFEA7322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519" y="1309239"/>
              <a:ext cx="6184645" cy="328992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0903D45-66BC-4FED-9E51-AFBA812EF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726" y="1369239"/>
              <a:ext cx="5450438" cy="3298857"/>
            </a:xfrm>
            <a:prstGeom prst="rect">
              <a:avLst/>
            </a:prstGeom>
          </p:spPr>
        </p:pic>
      </p:grpSp>
      <p:sp>
        <p:nvSpPr>
          <p:cNvPr id="19" name="AutoShape 22">
            <a:extLst>
              <a:ext uri="{FF2B5EF4-FFF2-40B4-BE49-F238E27FC236}">
                <a16:creationId xmlns:a16="http://schemas.microsoft.com/office/drawing/2014/main" id="{BCD11847-E213-4F86-85DB-73CCCB124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524" y="3007438"/>
            <a:ext cx="1049274" cy="319491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994C8AD8-F877-40EA-B03C-1993BBED5E2D}"/>
              </a:ext>
            </a:extLst>
          </p:cNvPr>
          <p:cNvSpPr/>
          <p:nvPr/>
        </p:nvSpPr>
        <p:spPr>
          <a:xfrm rot="10800000" flipH="1" flipV="1">
            <a:off x="5161828" y="3190269"/>
            <a:ext cx="1161993" cy="216000"/>
          </a:xfrm>
          <a:custGeom>
            <a:avLst/>
            <a:gdLst/>
            <a:ahLst/>
            <a:cxnLst/>
            <a:rect l="l" t="t" r="r" b="b"/>
            <a:pathLst>
              <a:path w="1643379" h="617219">
                <a:moveTo>
                  <a:pt x="1642872" y="45720"/>
                </a:moveTo>
                <a:lnTo>
                  <a:pt x="1639277" y="27914"/>
                </a:lnTo>
                <a:lnTo>
                  <a:pt x="1629486" y="13385"/>
                </a:lnTo>
                <a:lnTo>
                  <a:pt x="1614957" y="3594"/>
                </a:lnTo>
                <a:lnTo>
                  <a:pt x="1597152" y="0"/>
                </a:lnTo>
                <a:lnTo>
                  <a:pt x="277368" y="0"/>
                </a:lnTo>
                <a:lnTo>
                  <a:pt x="143256" y="0"/>
                </a:lnTo>
                <a:lnTo>
                  <a:pt x="0" y="0"/>
                </a:lnTo>
                <a:lnTo>
                  <a:pt x="97536" y="95402"/>
                </a:lnTo>
                <a:lnTo>
                  <a:pt x="97536" y="571500"/>
                </a:lnTo>
                <a:lnTo>
                  <a:pt x="101117" y="589318"/>
                </a:lnTo>
                <a:lnTo>
                  <a:pt x="110909" y="603846"/>
                </a:lnTo>
                <a:lnTo>
                  <a:pt x="125437" y="613638"/>
                </a:lnTo>
                <a:lnTo>
                  <a:pt x="143256" y="617220"/>
                </a:lnTo>
                <a:lnTo>
                  <a:pt x="1597152" y="617220"/>
                </a:lnTo>
                <a:lnTo>
                  <a:pt x="1614957" y="613638"/>
                </a:lnTo>
                <a:lnTo>
                  <a:pt x="1629486" y="603846"/>
                </a:lnTo>
                <a:lnTo>
                  <a:pt x="1639277" y="589318"/>
                </a:lnTo>
                <a:lnTo>
                  <a:pt x="1642872" y="571500"/>
                </a:lnTo>
                <a:lnTo>
                  <a:pt x="1642872" y="45720"/>
                </a:lnTo>
                <a:close/>
              </a:path>
            </a:pathLst>
          </a:custGeom>
          <a:solidFill>
            <a:srgbClr val="37609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987228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자동완성 기능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D8D69D-8F8E-4228-BCBE-E9A39ABA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321" y="3717586"/>
            <a:ext cx="4597702" cy="2528145"/>
          </a:xfrm>
          <a:prstGeom prst="rect">
            <a:avLst/>
          </a:prstGeom>
          <a:solidFill>
            <a:schemeClr val="accent5">
              <a:lumMod val="40000"/>
              <a:lumOff val="60000"/>
              <a:alpha val="29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Picture 218" descr="그림4">
            <a:extLst>
              <a:ext uri="{FF2B5EF4-FFF2-40B4-BE49-F238E27FC236}">
                <a16:creationId xmlns:a16="http://schemas.microsoft.com/office/drawing/2014/main" id="{BE5F0EF6-739C-4233-9B95-46D184C4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55516" flipH="1">
            <a:off x="3875877" y="4739172"/>
            <a:ext cx="788552" cy="3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22">
            <a:extLst>
              <a:ext uri="{FF2B5EF4-FFF2-40B4-BE49-F238E27FC236}">
                <a16:creationId xmlns:a16="http://schemas.microsoft.com/office/drawing/2014/main" id="{BCD9AAE0-0C16-462C-B737-A693CDEF8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731" y="4692806"/>
            <a:ext cx="3788927" cy="186766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4D8D2B07-DEDA-49D9-9776-490BE42FF42D}"/>
              </a:ext>
            </a:extLst>
          </p:cNvPr>
          <p:cNvSpPr/>
          <p:nvPr/>
        </p:nvSpPr>
        <p:spPr>
          <a:xfrm rot="10800000" flipH="1" flipV="1">
            <a:off x="6323821" y="4846364"/>
            <a:ext cx="2484332" cy="367783"/>
          </a:xfrm>
          <a:custGeom>
            <a:avLst/>
            <a:gdLst/>
            <a:ahLst/>
            <a:cxnLst/>
            <a:rect l="l" t="t" r="r" b="b"/>
            <a:pathLst>
              <a:path w="1643379" h="617219">
                <a:moveTo>
                  <a:pt x="1642872" y="45720"/>
                </a:moveTo>
                <a:lnTo>
                  <a:pt x="1639277" y="27914"/>
                </a:lnTo>
                <a:lnTo>
                  <a:pt x="1629486" y="13385"/>
                </a:lnTo>
                <a:lnTo>
                  <a:pt x="1614957" y="3594"/>
                </a:lnTo>
                <a:lnTo>
                  <a:pt x="1597152" y="0"/>
                </a:lnTo>
                <a:lnTo>
                  <a:pt x="277368" y="0"/>
                </a:lnTo>
                <a:lnTo>
                  <a:pt x="143256" y="0"/>
                </a:lnTo>
                <a:lnTo>
                  <a:pt x="0" y="0"/>
                </a:lnTo>
                <a:lnTo>
                  <a:pt x="97536" y="95402"/>
                </a:lnTo>
                <a:lnTo>
                  <a:pt x="97536" y="571500"/>
                </a:lnTo>
                <a:lnTo>
                  <a:pt x="101117" y="589318"/>
                </a:lnTo>
                <a:lnTo>
                  <a:pt x="110909" y="603846"/>
                </a:lnTo>
                <a:lnTo>
                  <a:pt x="125437" y="613638"/>
                </a:lnTo>
                <a:lnTo>
                  <a:pt x="143256" y="617220"/>
                </a:lnTo>
                <a:lnTo>
                  <a:pt x="1597152" y="617220"/>
                </a:lnTo>
                <a:lnTo>
                  <a:pt x="1614957" y="613638"/>
                </a:lnTo>
                <a:lnTo>
                  <a:pt x="1629486" y="603846"/>
                </a:lnTo>
                <a:lnTo>
                  <a:pt x="1639277" y="589318"/>
                </a:lnTo>
                <a:lnTo>
                  <a:pt x="1642872" y="571500"/>
                </a:lnTo>
                <a:lnTo>
                  <a:pt x="1642872" y="45720"/>
                </a:lnTo>
                <a:close/>
              </a:path>
            </a:pathLst>
          </a:custGeom>
          <a:solidFill>
            <a:srgbClr val="376092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 defTabSz="987228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용어가 존재한 경우 자동 컬럼명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87228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정의에 값이 설정됨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97CD7-35AC-42E3-B4AB-609DF623D578}"/>
              </a:ext>
            </a:extLst>
          </p:cNvPr>
          <p:cNvSpPr txBox="1"/>
          <p:nvPr/>
        </p:nvSpPr>
        <p:spPr>
          <a:xfrm>
            <a:off x="288256" y="1109293"/>
            <a:ext cx="4958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DA#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자세한 사용법은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DA#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교육자료 참고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14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 err="1">
                <a:latin typeface="맑은 고딕" panose="020B0503020000020004" pitchFamily="50" charset="-127"/>
              </a:rPr>
              <a:t>표준용어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8EF09FF-F7B7-4E6E-9C1F-BD456D11CFEF}"/>
              </a:ext>
            </a:extLst>
          </p:cNvPr>
          <p:cNvGraphicFramePr>
            <a:graphicFrameLocks noGrp="1"/>
          </p:cNvGraphicFramePr>
          <p:nvPr/>
        </p:nvGraphicFramePr>
        <p:xfrm>
          <a:off x="364753" y="691558"/>
          <a:ext cx="9005670" cy="34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변경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40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선택 및 속성 추가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용어가 존재하지 않은 속성명에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대하여 </a:t>
            </a:r>
            <a:r>
              <a:rPr lang="en-US" altLang="ko-KR" sz="10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[F5] KEY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(5) [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용어명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용어로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등록하시겠습니까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확인창에서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용어등록대상 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건씩만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가능하다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(6)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메타데이터관리시스템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(GSMETA)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용어 신청 화면이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팝업되어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용어에 대한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실행한다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97CD7-35AC-42E3-B4AB-609DF623D578}"/>
              </a:ext>
            </a:extLst>
          </p:cNvPr>
          <p:cNvSpPr txBox="1"/>
          <p:nvPr/>
        </p:nvSpPr>
        <p:spPr>
          <a:xfrm>
            <a:off x="288256" y="1109293"/>
            <a:ext cx="4958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DA#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자세한 사용법은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DA#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교육자료 참고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36AC98-EFC0-4FF5-91A2-8507E411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15" y="1595481"/>
            <a:ext cx="5129831" cy="28238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AutoShape 22">
            <a:extLst>
              <a:ext uri="{FF2B5EF4-FFF2-40B4-BE49-F238E27FC236}">
                <a16:creationId xmlns:a16="http://schemas.microsoft.com/office/drawing/2014/main" id="{013BC6B6-CB30-46A5-B075-5AACBCD81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32" y="2679010"/>
            <a:ext cx="1018794" cy="138239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22">
            <a:extLst>
              <a:ext uri="{FF2B5EF4-FFF2-40B4-BE49-F238E27FC236}">
                <a16:creationId xmlns:a16="http://schemas.microsoft.com/office/drawing/2014/main" id="{ED97EB00-E485-42E4-9A1D-0674803A8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932" y="3186906"/>
            <a:ext cx="439674" cy="144972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218" descr="그림4">
            <a:extLst>
              <a:ext uri="{FF2B5EF4-FFF2-40B4-BE49-F238E27FC236}">
                <a16:creationId xmlns:a16="http://schemas.microsoft.com/office/drawing/2014/main" id="{016336DC-84E1-4361-AD98-6D42E531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9930" flipH="1">
            <a:off x="4210777" y="3216265"/>
            <a:ext cx="788552" cy="3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F19A2C-B093-476F-9CCE-4609C817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406" y="3725951"/>
            <a:ext cx="2173393" cy="14581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05178-97E5-439F-9B99-7C3B7EE51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985" y="3526123"/>
            <a:ext cx="4062076" cy="27253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99A46B-2692-4D0F-9D32-DC5639223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369" y="3429000"/>
            <a:ext cx="617618" cy="1454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9927613-74D8-464C-B4DD-FC948EDE5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525" y="3638030"/>
            <a:ext cx="617618" cy="147016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2460BD5-4166-40D3-BC07-E0D5AE3AF009}"/>
              </a:ext>
            </a:extLst>
          </p:cNvPr>
          <p:cNvCxnSpPr>
            <a:cxnSpLocks/>
            <a:stCxn id="37" idx="3"/>
            <a:endCxn id="5" idx="1"/>
          </p:cNvCxnSpPr>
          <p:nvPr/>
        </p:nvCxnSpPr>
        <p:spPr>
          <a:xfrm>
            <a:off x="4458603" y="4537619"/>
            <a:ext cx="899382" cy="351193"/>
          </a:xfrm>
          <a:prstGeom prst="bentConnector3">
            <a:avLst>
              <a:gd name="adj1" fmla="val 50000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35" name="AutoShape 22">
            <a:extLst>
              <a:ext uri="{FF2B5EF4-FFF2-40B4-BE49-F238E27FC236}">
                <a16:creationId xmlns:a16="http://schemas.microsoft.com/office/drawing/2014/main" id="{58081B65-9AFB-4675-A546-4AE301635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303" y="4051234"/>
            <a:ext cx="1696687" cy="235166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AutoShape 69">
            <a:extLst>
              <a:ext uri="{FF2B5EF4-FFF2-40B4-BE49-F238E27FC236}">
                <a16:creationId xmlns:a16="http://schemas.microsoft.com/office/drawing/2014/main" id="{5D64FE61-3961-48E5-9AEF-558C6EED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312" y="4419307"/>
            <a:ext cx="1107291" cy="236624"/>
          </a:xfrm>
          <a:prstGeom prst="wedgeRoundRectCallout">
            <a:avLst>
              <a:gd name="adj1" fmla="val 19336"/>
              <a:gd name="adj2" fmla="val -142052"/>
              <a:gd name="adj3" fmla="val 16667"/>
            </a:avLst>
          </a:prstGeom>
          <a:solidFill>
            <a:srgbClr val="FFCCCC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rot="0" vert="horz" wrap="square" lIns="18000" tIns="18000" rIns="18000" bIns="18000" anchor="ctr" anchorCtr="0" upright="1">
            <a:noAutofit/>
          </a:bodyPr>
          <a:lstStyle/>
          <a:p>
            <a:pPr algn="ctr" latinLnBrk="1">
              <a:spcAft>
                <a:spcPts val="0"/>
              </a:spcAft>
              <a:buNone/>
            </a:pPr>
            <a:r>
              <a:rPr lang="ko-KR" altLang="en-US" sz="1000" b="1" kern="100" dirty="0">
                <a:latin typeface="+mn-ea"/>
                <a:cs typeface="돋움"/>
              </a:rPr>
              <a:t>결재자 지정</a:t>
            </a:r>
            <a:endParaRPr lang="en-US" altLang="ko-KR" sz="1000" b="1" kern="100" dirty="0">
              <a:latin typeface="+mn-ea"/>
              <a:cs typeface="돋움"/>
            </a:endParaRPr>
          </a:p>
        </p:txBody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37293FA2-70A3-4559-8739-03B75E481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91" y="4205637"/>
            <a:ext cx="1240079" cy="1347265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958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표준 대상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8EF09FF-F7B7-4E6E-9C1F-BD456D11CFEF}"/>
              </a:ext>
            </a:extLst>
          </p:cNvPr>
          <p:cNvGraphicFramePr>
            <a:graphicFrameLocks noGrp="1"/>
          </p:cNvGraphicFramePr>
          <p:nvPr/>
        </p:nvGraphicFramePr>
        <p:xfrm>
          <a:off x="364753" y="691558"/>
          <a:ext cx="9005670" cy="34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변경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39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컬럼에 대한 </a:t>
            </a:r>
            <a:r>
              <a:rPr kumimoji="0" lang="ko-KR" altLang="en-US" sz="1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표준대상값</a:t>
            </a: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변경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신규 및 변경으로 정의한 속성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대하여 하단의 표준화 값을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변경한다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(2) 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신규 및 변경으로 정의한 컬럼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대하여 하단의 표준화 값을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변경한다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(4) [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운영중인 시스템에 대하여 적용하였기 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때문에 기존에 존재한 테이블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속성에 대해서는 일괄 비대상으로 설정</a:t>
            </a:r>
            <a:endParaRPr kumimoji="0" lang="en-US" altLang="ko-KR" sz="9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97CD7-35AC-42E3-B4AB-609DF623D578}"/>
              </a:ext>
            </a:extLst>
          </p:cNvPr>
          <p:cNvSpPr txBox="1"/>
          <p:nvPr/>
        </p:nvSpPr>
        <p:spPr>
          <a:xfrm>
            <a:off x="288256" y="1109293"/>
            <a:ext cx="4958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DA#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자세한 사용법은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DA#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교육자료 참고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F75CD8-870B-4C60-8E57-71B6CE41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16" y="1629855"/>
            <a:ext cx="4605229" cy="2828364"/>
          </a:xfrm>
          <a:prstGeom prst="rect">
            <a:avLst/>
          </a:prstGeom>
          <a:solidFill>
            <a:schemeClr val="accent5">
              <a:lumMod val="40000"/>
              <a:lumOff val="60000"/>
              <a:alpha val="29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FA84476-0646-4CD2-830E-AF8260A4511C}"/>
              </a:ext>
            </a:extLst>
          </p:cNvPr>
          <p:cNvSpPr/>
          <p:nvPr/>
        </p:nvSpPr>
        <p:spPr>
          <a:xfrm>
            <a:off x="3775810" y="3743844"/>
            <a:ext cx="381000" cy="200025"/>
          </a:xfrm>
          <a:prstGeom prst="ellipse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83164B4-9D60-4446-A477-4FEA7FF9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03" y="3140702"/>
            <a:ext cx="4714920" cy="2906378"/>
          </a:xfrm>
          <a:prstGeom prst="rect">
            <a:avLst/>
          </a:prstGeom>
          <a:solidFill>
            <a:schemeClr val="accent5">
              <a:lumMod val="40000"/>
              <a:lumOff val="60000"/>
              <a:alpha val="29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89400A0B-3D00-4FA8-8DFE-01BCA526F244}"/>
              </a:ext>
            </a:extLst>
          </p:cNvPr>
          <p:cNvSpPr/>
          <p:nvPr/>
        </p:nvSpPr>
        <p:spPr>
          <a:xfrm>
            <a:off x="5183330" y="5152637"/>
            <a:ext cx="381000" cy="200025"/>
          </a:xfrm>
          <a:prstGeom prst="ellipse">
            <a:avLst/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33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정의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155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표준화란 서로 다른 명칭과 유형으로 동일한 대상을 하나의 명칭과 유형으로 통일하는 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F6F7A2C-573E-48D7-AACD-41CBAC522995}"/>
              </a:ext>
            </a:extLst>
          </p:cNvPr>
          <p:cNvSpPr txBox="1"/>
          <p:nvPr/>
        </p:nvSpPr>
        <p:spPr>
          <a:xfrm>
            <a:off x="3035386" y="2650941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원통형 134">
            <a:extLst>
              <a:ext uri="{FF2B5EF4-FFF2-40B4-BE49-F238E27FC236}">
                <a16:creationId xmlns:a16="http://schemas.microsoft.com/office/drawing/2014/main" id="{BD1FF4B4-7169-45D7-8739-7FBAA9FC4EF4}"/>
              </a:ext>
            </a:extLst>
          </p:cNvPr>
          <p:cNvSpPr/>
          <p:nvPr/>
        </p:nvSpPr>
        <p:spPr>
          <a:xfrm>
            <a:off x="3060465" y="2142092"/>
            <a:ext cx="842392" cy="496072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16B7C23-29A5-49B0-AD66-C7633B3293A7}"/>
              </a:ext>
            </a:extLst>
          </p:cNvPr>
          <p:cNvSpPr/>
          <p:nvPr/>
        </p:nvSpPr>
        <p:spPr>
          <a:xfrm>
            <a:off x="739897" y="5652991"/>
            <a:ext cx="13644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사투리와 표준말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41F96E3-EDFD-4C97-AD98-9ECC2EC2B419}"/>
              </a:ext>
            </a:extLst>
          </p:cNvPr>
          <p:cNvSpPr txBox="1"/>
          <p:nvPr/>
        </p:nvSpPr>
        <p:spPr>
          <a:xfrm>
            <a:off x="3039393" y="3616961"/>
            <a:ext cx="918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원통형 140">
            <a:extLst>
              <a:ext uri="{FF2B5EF4-FFF2-40B4-BE49-F238E27FC236}">
                <a16:creationId xmlns:a16="http://schemas.microsoft.com/office/drawing/2014/main" id="{75DEC7D2-D5FB-4A9D-8BD2-9B0F475B1C27}"/>
              </a:ext>
            </a:extLst>
          </p:cNvPr>
          <p:cNvSpPr/>
          <p:nvPr/>
        </p:nvSpPr>
        <p:spPr>
          <a:xfrm>
            <a:off x="3060465" y="3108112"/>
            <a:ext cx="842392" cy="496072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4C89B87-2D27-4845-956D-C67AE286E34C}"/>
              </a:ext>
            </a:extLst>
          </p:cNvPr>
          <p:cNvSpPr txBox="1"/>
          <p:nvPr/>
        </p:nvSpPr>
        <p:spPr>
          <a:xfrm>
            <a:off x="3039393" y="4665031"/>
            <a:ext cx="918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원통형 147">
            <a:extLst>
              <a:ext uri="{FF2B5EF4-FFF2-40B4-BE49-F238E27FC236}">
                <a16:creationId xmlns:a16="http://schemas.microsoft.com/office/drawing/2014/main" id="{A5F40A4B-381B-42F7-9749-B5915EFF126B}"/>
              </a:ext>
            </a:extLst>
          </p:cNvPr>
          <p:cNvSpPr/>
          <p:nvPr/>
        </p:nvSpPr>
        <p:spPr>
          <a:xfrm>
            <a:off x="3060465" y="4156182"/>
            <a:ext cx="842392" cy="496072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7126ED-2539-4DA7-8B6E-04AA45054E20}"/>
              </a:ext>
            </a:extLst>
          </p:cNvPr>
          <p:cNvSpPr txBox="1"/>
          <p:nvPr/>
        </p:nvSpPr>
        <p:spPr>
          <a:xfrm>
            <a:off x="3032180" y="5631051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원통형 152">
            <a:extLst>
              <a:ext uri="{FF2B5EF4-FFF2-40B4-BE49-F238E27FC236}">
                <a16:creationId xmlns:a16="http://schemas.microsoft.com/office/drawing/2014/main" id="{70EC3B85-108D-42C8-8DF2-41E32778B753}"/>
              </a:ext>
            </a:extLst>
          </p:cNvPr>
          <p:cNvSpPr/>
          <p:nvPr/>
        </p:nvSpPr>
        <p:spPr>
          <a:xfrm>
            <a:off x="3060465" y="5122202"/>
            <a:ext cx="842392" cy="496072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9C1CA9E-587E-4F49-9DEC-7174D51615D1}"/>
              </a:ext>
            </a:extLst>
          </p:cNvPr>
          <p:cNvGrpSpPr/>
          <p:nvPr/>
        </p:nvGrpSpPr>
        <p:grpSpPr>
          <a:xfrm>
            <a:off x="431683" y="2060848"/>
            <a:ext cx="2080684" cy="3500659"/>
            <a:chOff x="582758" y="2060848"/>
            <a:chExt cx="2080684" cy="3500659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45C568DD-7AA9-445E-B0BB-3DCFC68FD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2951" y="2060848"/>
              <a:ext cx="1795304" cy="3402101"/>
            </a:xfrm>
            <a:prstGeom prst="rect">
              <a:avLst/>
            </a:prstGeom>
          </p:spPr>
        </p:pic>
        <p:pic>
          <p:nvPicPr>
            <p:cNvPr id="161" name="그림 160" descr="그리기이(가) 표시된 사진&#10;&#10;자동 생성된 설명">
              <a:extLst>
                <a:ext uri="{FF2B5EF4-FFF2-40B4-BE49-F238E27FC236}">
                  <a16:creationId xmlns:a16="http://schemas.microsoft.com/office/drawing/2014/main" id="{01070B22-E0AF-430C-A902-700B5150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947" y="3269811"/>
              <a:ext cx="329240" cy="401979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D9206F0-77F6-4A85-872D-4ED48367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8273" y="3906936"/>
              <a:ext cx="329239" cy="401979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49B7DD5E-268D-4401-B06D-EC8F3020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86945" y="4401834"/>
              <a:ext cx="314274" cy="401979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22E92D88-CD89-40B7-877A-91BEEFD4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39099" y="4155442"/>
              <a:ext cx="314274" cy="401978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9CC51DE8-7D48-433E-AF10-405A91C4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8198" y="5141954"/>
              <a:ext cx="314274" cy="387360"/>
            </a:xfrm>
            <a:prstGeom prst="rect">
              <a:avLst/>
            </a:prstGeom>
          </p:spPr>
        </p:pic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3419860B-8941-43A6-89DB-D9E16AC3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35870" y="3472188"/>
              <a:ext cx="314273" cy="387360"/>
            </a:xfrm>
            <a:prstGeom prst="rect">
              <a:avLst/>
            </a:prstGeom>
          </p:spPr>
        </p:pic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6227073-D405-4F71-8331-19995CF33D7B}"/>
                </a:ext>
              </a:extLst>
            </p:cNvPr>
            <p:cNvSpPr/>
            <p:nvPr/>
          </p:nvSpPr>
          <p:spPr>
            <a:xfrm>
              <a:off x="1264485" y="3599101"/>
              <a:ext cx="376147" cy="117931"/>
            </a:xfrm>
            <a:prstGeom prst="roundRect">
              <a:avLst>
                <a:gd name="adj" fmla="val 4080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</a:t>
              </a:r>
              <a:r>
                <a:rPr lang="en-US" altLang="ko-KR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경기도</a:t>
              </a: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91F0F790-CB4D-441B-93E2-F2DB990A0B3A}"/>
                </a:ext>
              </a:extLst>
            </p:cNvPr>
            <p:cNvSpPr/>
            <p:nvPr/>
          </p:nvSpPr>
          <p:spPr>
            <a:xfrm>
              <a:off x="1133372" y="4234840"/>
              <a:ext cx="376147" cy="117931"/>
            </a:xfrm>
            <a:prstGeom prst="roundRect">
              <a:avLst>
                <a:gd name="adj" fmla="val 4080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충청도</a:t>
              </a:r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30497025-CFAA-46C8-935F-BB17B77BB354}"/>
                </a:ext>
              </a:extLst>
            </p:cNvPr>
            <p:cNvSpPr/>
            <p:nvPr/>
          </p:nvSpPr>
          <p:spPr>
            <a:xfrm>
              <a:off x="1356008" y="4738007"/>
              <a:ext cx="376147" cy="117931"/>
            </a:xfrm>
            <a:prstGeom prst="roundRect">
              <a:avLst>
                <a:gd name="adj" fmla="val 4080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전라도</a:t>
              </a: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03BB07B1-2B8E-46BD-9602-D02009426710}"/>
                </a:ext>
              </a:extLst>
            </p:cNvPr>
            <p:cNvSpPr/>
            <p:nvPr/>
          </p:nvSpPr>
          <p:spPr>
            <a:xfrm>
              <a:off x="1708162" y="4477792"/>
              <a:ext cx="376147" cy="117931"/>
            </a:xfrm>
            <a:prstGeom prst="roundRect">
              <a:avLst>
                <a:gd name="adj" fmla="val 4080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경상도</a:t>
              </a:r>
            </a:p>
          </p:txBody>
        </p:sp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74E7F258-E2BA-4EA3-84E2-59E99AA7BC13}"/>
                </a:ext>
              </a:extLst>
            </p:cNvPr>
            <p:cNvSpPr/>
            <p:nvPr/>
          </p:nvSpPr>
          <p:spPr>
            <a:xfrm>
              <a:off x="1704932" y="3778022"/>
              <a:ext cx="376147" cy="117931"/>
            </a:xfrm>
            <a:prstGeom prst="roundRect">
              <a:avLst>
                <a:gd name="adj" fmla="val 4080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강원도</a:t>
              </a: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1EED8720-3921-4B0A-B90B-E7E86F8ED2D6}"/>
                </a:ext>
              </a:extLst>
            </p:cNvPr>
            <p:cNvSpPr/>
            <p:nvPr/>
          </p:nvSpPr>
          <p:spPr>
            <a:xfrm>
              <a:off x="1274253" y="5443576"/>
              <a:ext cx="376147" cy="117931"/>
            </a:xfrm>
            <a:prstGeom prst="roundRect">
              <a:avLst>
                <a:gd name="adj" fmla="val 40803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제주도</a:t>
              </a:r>
            </a:p>
          </p:txBody>
        </p:sp>
        <p:sp>
          <p:nvSpPr>
            <p:cNvPr id="173" name="말풍선: 타원형 172">
              <a:extLst>
                <a:ext uri="{FF2B5EF4-FFF2-40B4-BE49-F238E27FC236}">
                  <a16:creationId xmlns:a16="http://schemas.microsoft.com/office/drawing/2014/main" id="{32B14628-74F6-40B6-9135-49133E440BD2}"/>
                </a:ext>
              </a:extLst>
            </p:cNvPr>
            <p:cNvSpPr/>
            <p:nvPr/>
          </p:nvSpPr>
          <p:spPr>
            <a:xfrm>
              <a:off x="1901436" y="3170945"/>
              <a:ext cx="651706" cy="347588"/>
            </a:xfrm>
            <a:prstGeom prst="wedgeEllipseCallout">
              <a:avLst>
                <a:gd name="adj1" fmla="val -45550"/>
                <a:gd name="adj2" fmla="val 50927"/>
              </a:avLst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어여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오드래요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말풍선: 타원형 173">
              <a:extLst>
                <a:ext uri="{FF2B5EF4-FFF2-40B4-BE49-F238E27FC236}">
                  <a16:creationId xmlns:a16="http://schemas.microsoft.com/office/drawing/2014/main" id="{8E91BFEA-B5DE-43A4-892C-7574595E8FEB}"/>
                </a:ext>
              </a:extLst>
            </p:cNvPr>
            <p:cNvSpPr/>
            <p:nvPr/>
          </p:nvSpPr>
          <p:spPr>
            <a:xfrm>
              <a:off x="2011736" y="4044509"/>
              <a:ext cx="651706" cy="347588"/>
            </a:xfrm>
            <a:prstGeom prst="wedgeEllipseCallout">
              <a:avLst>
                <a:gd name="adj1" fmla="val -58389"/>
                <a:gd name="adj2" fmla="val -4094"/>
              </a:avLst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퍼뜩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오이소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말풍선: 타원형 174">
              <a:extLst>
                <a:ext uri="{FF2B5EF4-FFF2-40B4-BE49-F238E27FC236}">
                  <a16:creationId xmlns:a16="http://schemas.microsoft.com/office/drawing/2014/main" id="{4292A86A-6FE9-4B01-B1FB-14D29037EDFE}"/>
                </a:ext>
              </a:extLst>
            </p:cNvPr>
            <p:cNvSpPr/>
            <p:nvPr/>
          </p:nvSpPr>
          <p:spPr>
            <a:xfrm>
              <a:off x="1626806" y="5050246"/>
              <a:ext cx="613223" cy="347588"/>
            </a:xfrm>
            <a:prstGeom prst="wedgeEllipseCallout">
              <a:avLst>
                <a:gd name="adj1" fmla="val -65383"/>
                <a:gd name="adj2" fmla="val -11409"/>
              </a:avLst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혼자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옵서예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말풍선: 타원형 175">
              <a:extLst>
                <a:ext uri="{FF2B5EF4-FFF2-40B4-BE49-F238E27FC236}">
                  <a16:creationId xmlns:a16="http://schemas.microsoft.com/office/drawing/2014/main" id="{8F2B30B1-4F73-4E8A-A846-A474380CFB5F}"/>
                </a:ext>
              </a:extLst>
            </p:cNvPr>
            <p:cNvSpPr/>
            <p:nvPr/>
          </p:nvSpPr>
          <p:spPr>
            <a:xfrm>
              <a:off x="759240" y="4383626"/>
              <a:ext cx="651706" cy="347588"/>
            </a:xfrm>
            <a:prstGeom prst="wedgeEllipseCallout">
              <a:avLst>
                <a:gd name="adj1" fmla="val 58690"/>
                <a:gd name="adj2" fmla="val -24993"/>
              </a:avLst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언능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오랑께요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말풍선: 타원형 176">
              <a:extLst>
                <a:ext uri="{FF2B5EF4-FFF2-40B4-BE49-F238E27FC236}">
                  <a16:creationId xmlns:a16="http://schemas.microsoft.com/office/drawing/2014/main" id="{D87BF2D3-0BCF-45E3-B460-34AF183142AA}"/>
                </a:ext>
              </a:extLst>
            </p:cNvPr>
            <p:cNvSpPr/>
            <p:nvPr/>
          </p:nvSpPr>
          <p:spPr>
            <a:xfrm>
              <a:off x="582758" y="3778022"/>
              <a:ext cx="651706" cy="347588"/>
            </a:xfrm>
            <a:prstGeom prst="wedgeEllipseCallout">
              <a:avLst>
                <a:gd name="adj1" fmla="val 58690"/>
                <a:gd name="adj2" fmla="val -2642"/>
              </a:avLst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빨리 </a:t>
              </a:r>
              <a:r>
                <a:rPr lang="ko-KR" altLang="en-US" sz="8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와유</a:t>
              </a: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말풍선: 타원형 177">
              <a:extLst>
                <a:ext uri="{FF2B5EF4-FFF2-40B4-BE49-F238E27FC236}">
                  <a16:creationId xmlns:a16="http://schemas.microsoft.com/office/drawing/2014/main" id="{DC0C3230-956E-44AD-AC65-F750B03E12A5}"/>
                </a:ext>
              </a:extLst>
            </p:cNvPr>
            <p:cNvSpPr/>
            <p:nvPr/>
          </p:nvSpPr>
          <p:spPr>
            <a:xfrm>
              <a:off x="655459" y="2737553"/>
              <a:ext cx="825972" cy="619439"/>
            </a:xfrm>
            <a:prstGeom prst="wedgeEllipseCallout">
              <a:avLst>
                <a:gd name="adj1" fmla="val 41918"/>
                <a:gd name="adj2" fmla="val 37764"/>
              </a:avLst>
            </a:prstGeom>
            <a:solidFill>
              <a:srgbClr val="0C4A7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표준말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어서 오세요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6A382481-F2C6-4204-9567-48E19C13AD9F}"/>
              </a:ext>
            </a:extLst>
          </p:cNvPr>
          <p:cNvCxnSpPr>
            <a:cxnSpLocks/>
          </p:cNvCxnSpPr>
          <p:nvPr/>
        </p:nvCxnSpPr>
        <p:spPr>
          <a:xfrm>
            <a:off x="2569677" y="3796069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B40D2E3-8A2E-427E-B769-C15A003A8F45}"/>
              </a:ext>
            </a:extLst>
          </p:cNvPr>
          <p:cNvSpPr/>
          <p:nvPr/>
        </p:nvSpPr>
        <p:spPr>
          <a:xfrm>
            <a:off x="7525141" y="3103888"/>
            <a:ext cx="1188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200" b="1" dirty="0">
                <a:solidFill>
                  <a:srgbClr val="F277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통일해서 사용</a:t>
            </a: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017163D-9EDC-4C0E-BAF8-12EDEA92A3D9}"/>
              </a:ext>
            </a:extLst>
          </p:cNvPr>
          <p:cNvSpPr/>
          <p:nvPr/>
        </p:nvSpPr>
        <p:spPr bwMode="auto">
          <a:xfrm rot="16200000" flipV="1">
            <a:off x="6374422" y="3270721"/>
            <a:ext cx="108000" cy="108000"/>
          </a:xfrm>
          <a:prstGeom prst="ellipse">
            <a:avLst/>
          </a:prstGeom>
          <a:solidFill>
            <a:srgbClr val="F27720"/>
          </a:solidFill>
          <a:ln w="127000">
            <a:solidFill>
              <a:srgbClr val="F2772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2" name="표 181">
            <a:extLst>
              <a:ext uri="{FF2B5EF4-FFF2-40B4-BE49-F238E27FC236}">
                <a16:creationId xmlns:a16="http://schemas.microsoft.com/office/drawing/2014/main" id="{1522EFEF-6B0A-4085-A6BA-C66DCA44C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6990"/>
              </p:ext>
            </p:extLst>
          </p:nvPr>
        </p:nvGraphicFramePr>
        <p:xfrm>
          <a:off x="4067911" y="2145340"/>
          <a:ext cx="2360511" cy="426720"/>
        </p:xfrm>
        <a:graphic>
          <a:graphicData uri="http://schemas.openxmlformats.org/drawingml/2006/table">
            <a:tbl>
              <a:tblPr firstRow="1" bandRow="1"/>
              <a:tblGrid>
                <a:gridCol w="580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에러비율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PERCENTAGE 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ERR_PT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상호이름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SHOP NAME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SHP_NM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3" name="표 182">
            <a:extLst>
              <a:ext uri="{FF2B5EF4-FFF2-40B4-BE49-F238E27FC236}">
                <a16:creationId xmlns:a16="http://schemas.microsoft.com/office/drawing/2014/main" id="{D5A264AF-3CAF-48BA-831F-58084F8D4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62097"/>
              </p:ext>
            </p:extLst>
          </p:nvPr>
        </p:nvGraphicFramePr>
        <p:xfrm>
          <a:off x="4067911" y="3111360"/>
          <a:ext cx="2360511" cy="426720"/>
        </p:xfrm>
        <a:graphic>
          <a:graphicData uri="http://schemas.openxmlformats.org/drawingml/2006/table">
            <a:tbl>
              <a:tblPr firstRow="1" bandRow="1"/>
              <a:tblGrid>
                <a:gridCol w="580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RATE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ERR_RT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 NAME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CMPNM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4" name="타원 183">
            <a:extLst>
              <a:ext uri="{FF2B5EF4-FFF2-40B4-BE49-F238E27FC236}">
                <a16:creationId xmlns:a16="http://schemas.microsoft.com/office/drawing/2014/main" id="{EC97FC28-01C9-43CF-8609-D51A96A1A503}"/>
              </a:ext>
            </a:extLst>
          </p:cNvPr>
          <p:cNvSpPr/>
          <p:nvPr/>
        </p:nvSpPr>
        <p:spPr bwMode="auto">
          <a:xfrm rot="16200000" flipV="1">
            <a:off x="6374422" y="2304700"/>
            <a:ext cx="108000" cy="108000"/>
          </a:xfrm>
          <a:prstGeom prst="ellipse">
            <a:avLst/>
          </a:prstGeom>
          <a:solidFill>
            <a:srgbClr val="F27720"/>
          </a:solidFill>
          <a:ln w="127000">
            <a:solidFill>
              <a:srgbClr val="F2772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16A5D7BF-302B-4C69-B001-ADFF4CBD933D}"/>
              </a:ext>
            </a:extLst>
          </p:cNvPr>
          <p:cNvCxnSpPr>
            <a:cxnSpLocks/>
          </p:cNvCxnSpPr>
          <p:nvPr/>
        </p:nvCxnSpPr>
        <p:spPr>
          <a:xfrm>
            <a:off x="6482422" y="2358700"/>
            <a:ext cx="12700" cy="966021"/>
          </a:xfrm>
          <a:prstGeom prst="bentConnector3">
            <a:avLst>
              <a:gd name="adj1" fmla="val 1800000"/>
            </a:avLst>
          </a:prstGeom>
          <a:ln w="25400">
            <a:solidFill>
              <a:srgbClr val="F27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B745FD5-F5D0-455C-B35C-C8207EAED270}"/>
              </a:ext>
            </a:extLst>
          </p:cNvPr>
          <p:cNvCxnSpPr>
            <a:cxnSpLocks/>
          </p:cNvCxnSpPr>
          <p:nvPr/>
        </p:nvCxnSpPr>
        <p:spPr>
          <a:xfrm>
            <a:off x="6703514" y="2879113"/>
            <a:ext cx="360040" cy="0"/>
          </a:xfrm>
          <a:prstGeom prst="straightConnector1">
            <a:avLst/>
          </a:prstGeom>
          <a:ln w="25400">
            <a:solidFill>
              <a:srgbClr val="F2772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7" name="표 186">
            <a:extLst>
              <a:ext uri="{FF2B5EF4-FFF2-40B4-BE49-F238E27FC236}">
                <a16:creationId xmlns:a16="http://schemas.microsoft.com/office/drawing/2014/main" id="{EEF44BF7-C6EF-4DDD-8DBC-EF97BF1A6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91959"/>
              </p:ext>
            </p:extLst>
          </p:nvPr>
        </p:nvGraphicFramePr>
        <p:xfrm>
          <a:off x="7063554" y="2628350"/>
          <a:ext cx="2111348" cy="426720"/>
        </p:xfrm>
        <a:graphic>
          <a:graphicData uri="http://schemas.openxmlformats.org/drawingml/2006/table">
            <a:tbl>
              <a:tblPr firstRow="1" bandRow="1"/>
              <a:tblGrid>
                <a:gridCol w="518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RATE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ERR_RT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 NAME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CMPNM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D647779-979A-4B95-BDA5-789CB041F02D}"/>
              </a:ext>
            </a:extLst>
          </p:cNvPr>
          <p:cNvSpPr/>
          <p:nvPr/>
        </p:nvSpPr>
        <p:spPr>
          <a:xfrm>
            <a:off x="7525141" y="5117978"/>
            <a:ext cx="1188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200" b="1" dirty="0">
                <a:solidFill>
                  <a:srgbClr val="F277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통일해서 사용</a:t>
            </a: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42F234B-43EA-4308-99C5-9BDAF8E969DA}"/>
              </a:ext>
            </a:extLst>
          </p:cNvPr>
          <p:cNvSpPr/>
          <p:nvPr/>
        </p:nvSpPr>
        <p:spPr bwMode="auto">
          <a:xfrm rot="16200000" flipV="1">
            <a:off x="6374422" y="5284811"/>
            <a:ext cx="108000" cy="108000"/>
          </a:xfrm>
          <a:prstGeom prst="ellipse">
            <a:avLst/>
          </a:prstGeom>
          <a:solidFill>
            <a:srgbClr val="F27720"/>
          </a:solidFill>
          <a:ln w="127000">
            <a:solidFill>
              <a:srgbClr val="F2772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0" name="표 189">
            <a:extLst>
              <a:ext uri="{FF2B5EF4-FFF2-40B4-BE49-F238E27FC236}">
                <a16:creationId xmlns:a16="http://schemas.microsoft.com/office/drawing/2014/main" id="{7B7EE9B7-530B-4FF5-89DE-B442873F2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62093"/>
              </p:ext>
            </p:extLst>
          </p:nvPr>
        </p:nvGraphicFramePr>
        <p:xfrm>
          <a:off x="4067911" y="4159430"/>
          <a:ext cx="2360511" cy="426720"/>
        </p:xfrm>
        <a:graphic>
          <a:graphicData uri="http://schemas.openxmlformats.org/drawingml/2006/table">
            <a:tbl>
              <a:tblPr firstRow="1" bandRow="1"/>
              <a:tblGrid>
                <a:gridCol w="580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WATER QUANTITY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WATER_QTY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통화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CURRENCY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CRNCY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0E74FC93-DE8D-4E97-BB6A-F816E663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90390"/>
              </p:ext>
            </p:extLst>
          </p:nvPr>
        </p:nvGraphicFramePr>
        <p:xfrm>
          <a:off x="4067911" y="5125450"/>
          <a:ext cx="2360511" cy="426720"/>
        </p:xfrm>
        <a:graphic>
          <a:graphicData uri="http://schemas.openxmlformats.org/drawingml/2006/table">
            <a:tbl>
              <a:tblPr firstRow="1" bandRow="1"/>
              <a:tblGrid>
                <a:gridCol w="580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QUANTITY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TELEPHONE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CALL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TELCL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2" name="타원 191">
            <a:extLst>
              <a:ext uri="{FF2B5EF4-FFF2-40B4-BE49-F238E27FC236}">
                <a16:creationId xmlns:a16="http://schemas.microsoft.com/office/drawing/2014/main" id="{080E43D2-6CD2-4176-8746-15AFD839ADE1}"/>
              </a:ext>
            </a:extLst>
          </p:cNvPr>
          <p:cNvSpPr/>
          <p:nvPr/>
        </p:nvSpPr>
        <p:spPr bwMode="auto">
          <a:xfrm rot="16200000" flipV="1">
            <a:off x="6374422" y="4318790"/>
            <a:ext cx="108000" cy="108000"/>
          </a:xfrm>
          <a:prstGeom prst="ellipse">
            <a:avLst/>
          </a:prstGeom>
          <a:solidFill>
            <a:srgbClr val="F27720"/>
          </a:solidFill>
          <a:ln w="127000">
            <a:solidFill>
              <a:srgbClr val="F2772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26BDA291-951C-4AA8-903B-AD797B8B71D4}"/>
              </a:ext>
            </a:extLst>
          </p:cNvPr>
          <p:cNvCxnSpPr>
            <a:cxnSpLocks/>
          </p:cNvCxnSpPr>
          <p:nvPr/>
        </p:nvCxnSpPr>
        <p:spPr>
          <a:xfrm>
            <a:off x="6482422" y="4372790"/>
            <a:ext cx="12700" cy="966021"/>
          </a:xfrm>
          <a:prstGeom prst="bentConnector3">
            <a:avLst>
              <a:gd name="adj1" fmla="val 1800000"/>
            </a:avLst>
          </a:prstGeom>
          <a:ln w="25400">
            <a:solidFill>
              <a:srgbClr val="F277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A4E8376B-B6EA-445E-AA27-FB1614DB99D6}"/>
              </a:ext>
            </a:extLst>
          </p:cNvPr>
          <p:cNvCxnSpPr>
            <a:cxnSpLocks/>
          </p:cNvCxnSpPr>
          <p:nvPr/>
        </p:nvCxnSpPr>
        <p:spPr>
          <a:xfrm>
            <a:off x="6703514" y="4893203"/>
            <a:ext cx="360040" cy="0"/>
          </a:xfrm>
          <a:prstGeom prst="straightConnector1">
            <a:avLst/>
          </a:prstGeom>
          <a:ln w="25400">
            <a:solidFill>
              <a:srgbClr val="F2772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5" name="표 194">
            <a:extLst>
              <a:ext uri="{FF2B5EF4-FFF2-40B4-BE49-F238E27FC236}">
                <a16:creationId xmlns:a16="http://schemas.microsoft.com/office/drawing/2014/main" id="{4B7F3ECF-4E2D-46A4-B72A-17CD4C39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82789"/>
              </p:ext>
            </p:extLst>
          </p:nvPr>
        </p:nvGraphicFramePr>
        <p:xfrm>
          <a:off x="7063554" y="4642440"/>
          <a:ext cx="2111348" cy="426720"/>
        </p:xfrm>
        <a:graphic>
          <a:graphicData uri="http://schemas.openxmlformats.org/drawingml/2006/table">
            <a:tbl>
              <a:tblPr firstRow="1" bandRow="1"/>
              <a:tblGrid>
                <a:gridCol w="518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772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QUANTITY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통화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TELEPHONE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CALL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TELCL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77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6" name="TextBox 195">
            <a:extLst>
              <a:ext uri="{FF2B5EF4-FFF2-40B4-BE49-F238E27FC236}">
                <a16:creationId xmlns:a16="http://schemas.microsoft.com/office/drawing/2014/main" id="{A0324A63-2C15-4C02-961C-BE9B63968C9A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9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 올리기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39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변경 올리기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탭의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올리기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클릭하거나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모델을 선택하고 마우스 오른쪽 버튼을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클릭하여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올리기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선택한다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85A2C7-796A-40D5-9DB0-D11FC93B3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43315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올리기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DA#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Repository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올리기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3154473-F2F3-4A71-B312-27461F87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924" y="2154787"/>
            <a:ext cx="4376738" cy="3120669"/>
          </a:xfrm>
          <a:prstGeom prst="rect">
            <a:avLst/>
          </a:prstGeom>
        </p:spPr>
      </p:pic>
      <p:sp>
        <p:nvSpPr>
          <p:cNvPr id="13" name="AutoShape 22">
            <a:extLst>
              <a:ext uri="{FF2B5EF4-FFF2-40B4-BE49-F238E27FC236}">
                <a16:creationId xmlns:a16="http://schemas.microsoft.com/office/drawing/2014/main" id="{0486967F-6913-45AF-A025-421F91562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220" y="4174087"/>
            <a:ext cx="1073741" cy="180975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utoShape 22">
            <a:extLst>
              <a:ext uri="{FF2B5EF4-FFF2-40B4-BE49-F238E27FC236}">
                <a16:creationId xmlns:a16="http://schemas.microsoft.com/office/drawing/2014/main" id="{4DA9B5AD-D183-4BA1-A8C5-0F2DFFB05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220" y="2269087"/>
            <a:ext cx="330791" cy="447675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 신청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39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신청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탭의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모델신청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클릭하거나 모델을 선택하고 마우스 오른쪽 버튼을 클릭하여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모델신청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선택한다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모델에 대하여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LOCK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설정되어 있는 경우 자동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LOCK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해제 확인창이 실행된다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85A2C7-796A-40D5-9DB0-D11FC93B3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76451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DA#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Repository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모델신청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61BD3F6-88D0-4D6E-BA11-0D71945F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904" y="1724371"/>
            <a:ext cx="4376738" cy="3120669"/>
          </a:xfrm>
          <a:prstGeom prst="rect">
            <a:avLst/>
          </a:prstGeom>
        </p:spPr>
      </p:pic>
      <p:sp>
        <p:nvSpPr>
          <p:cNvPr id="10" name="AutoShape 22">
            <a:extLst>
              <a:ext uri="{FF2B5EF4-FFF2-40B4-BE49-F238E27FC236}">
                <a16:creationId xmlns:a16="http://schemas.microsoft.com/office/drawing/2014/main" id="{0B55776D-B4F7-4250-986E-3A13F2E77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00" y="4200871"/>
            <a:ext cx="1073741" cy="180975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338417D8-0654-4AF7-8D32-EAF4B9230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595" y="1829146"/>
            <a:ext cx="330791" cy="447675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78E3E1-EAA7-4871-93A6-6BB4B529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41" y="4455979"/>
            <a:ext cx="2724150" cy="1162050"/>
          </a:xfrm>
          <a:prstGeom prst="rect">
            <a:avLst/>
          </a:prstGeom>
          <a:solidFill>
            <a:schemeClr val="accent5">
              <a:lumMod val="40000"/>
              <a:lumOff val="60000"/>
              <a:alpha val="29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218" descr="그림4">
            <a:extLst>
              <a:ext uri="{FF2B5EF4-FFF2-40B4-BE49-F238E27FC236}">
                <a16:creationId xmlns:a16="http://schemas.microsoft.com/office/drawing/2014/main" id="{5E2EBB85-8D65-4057-A502-0E7C2369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12922" flipH="1">
            <a:off x="4536387" y="4776265"/>
            <a:ext cx="788552" cy="3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22">
            <a:extLst>
              <a:ext uri="{FF2B5EF4-FFF2-40B4-BE49-F238E27FC236}">
                <a16:creationId xmlns:a16="http://schemas.microsoft.com/office/drawing/2014/main" id="{087FD60F-4CFA-4FA6-ACC6-8FD4BC635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016" y="5352062"/>
            <a:ext cx="627474" cy="216000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95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검증 후 신청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53AF81A5-6718-4ADD-85E3-CA36B744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3" y="1444339"/>
            <a:ext cx="2453032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신청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(2/2)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[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검사 시 오류가 발생했을 경우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모델신청화면에 오류 리스트가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보여지고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DA#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하단의 출력 브라우저의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검토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오류 내용을 상세하게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확인할 수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해당 오류 내용을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클릭하면 편집이 가능하도록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편집창이 실행된다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클릭하여 모델에 대한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신청의뢰를 완료한다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 시 모델 표준을 준수하지 못할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 신청 버튼을 비활성화된다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42428C"/>
              </a:buClr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8484DA49-CCDA-4A4E-A817-E3F649AA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797" y="1444339"/>
            <a:ext cx="6681450" cy="4964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tIns="180000"/>
          <a:lstStyle>
            <a:lvl1pPr marL="3048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62000" indent="-3048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811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383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95500" indent="-266700" latinLnBrk="1"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527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30099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671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924300" indent="-2667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A85A2C7-796A-40D5-9DB0-D11FC93B3C64}"/>
              </a:ext>
            </a:extLst>
          </p:cNvPr>
          <p:cNvGraphicFramePr>
            <a:graphicFrameLocks noGrp="1"/>
          </p:cNvGraphicFramePr>
          <p:nvPr/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DA#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Repository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모델신청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0B2962B-739A-4106-8932-03C9A6EC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46" y="1623281"/>
            <a:ext cx="6044526" cy="410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AutoShape 22">
            <a:extLst>
              <a:ext uri="{FF2B5EF4-FFF2-40B4-BE49-F238E27FC236}">
                <a16:creationId xmlns:a16="http://schemas.microsoft.com/office/drawing/2014/main" id="{232698EC-8F03-4A3D-AEB1-CE6B3EEB8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447" y="2071543"/>
            <a:ext cx="1560924" cy="172784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utoShape 22">
            <a:extLst>
              <a:ext uri="{FF2B5EF4-FFF2-40B4-BE49-F238E27FC236}">
                <a16:creationId xmlns:a16="http://schemas.microsoft.com/office/drawing/2014/main" id="{691002C1-E32E-476B-BCC9-13564A0EA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888" y="5453547"/>
            <a:ext cx="979032" cy="210384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BEC62C-5B41-4C9D-AD62-E9163C94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98" y="4722683"/>
            <a:ext cx="3444633" cy="4482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84B131-A70B-4C17-880F-B9D3EB02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298" y="5225194"/>
            <a:ext cx="3444633" cy="877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C572A0-0FB3-4C5A-A9CE-CFE9B5D5C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149" y="5651813"/>
            <a:ext cx="391309" cy="12189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EF7737E-0727-4513-8B83-E7E96521810A}"/>
              </a:ext>
            </a:extLst>
          </p:cNvPr>
          <p:cNvSpPr/>
          <p:nvPr/>
        </p:nvSpPr>
        <p:spPr>
          <a:xfrm>
            <a:off x="3519102" y="5409064"/>
            <a:ext cx="249918" cy="191093"/>
          </a:xfrm>
          <a:prstGeom prst="ellipse">
            <a:avLst/>
          </a:prstGeom>
          <a:noFill/>
          <a:ln w="158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사각형 설명선 40">
            <a:extLst>
              <a:ext uri="{FF2B5EF4-FFF2-40B4-BE49-F238E27FC236}">
                <a16:creationId xmlns:a16="http://schemas.microsoft.com/office/drawing/2014/main" id="{6A32E9C3-ABD2-4848-AA6F-C4EDA2D74A53}"/>
              </a:ext>
            </a:extLst>
          </p:cNvPr>
          <p:cNvSpPr/>
          <p:nvPr/>
        </p:nvSpPr>
        <p:spPr bwMode="auto">
          <a:xfrm>
            <a:off x="3567861" y="5663931"/>
            <a:ext cx="1588431" cy="177312"/>
          </a:xfrm>
          <a:prstGeom prst="wedgeRoundRectCallout">
            <a:avLst>
              <a:gd name="adj1" fmla="val -43843"/>
              <a:gd name="adj2" fmla="val -113934"/>
              <a:gd name="adj3" fmla="val 16667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 시 편집창 실행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845C10D-9A96-42EB-8D4D-F66E3C4FA995}"/>
              </a:ext>
            </a:extLst>
          </p:cNvPr>
          <p:cNvGrpSpPr/>
          <p:nvPr/>
        </p:nvGrpSpPr>
        <p:grpSpPr>
          <a:xfrm>
            <a:off x="3163298" y="4559065"/>
            <a:ext cx="1604358" cy="235302"/>
            <a:chOff x="324061" y="1453201"/>
            <a:chExt cx="1276864" cy="279032"/>
          </a:xfrm>
        </p:grpSpPr>
        <p:sp>
          <p:nvSpPr>
            <p:cNvPr id="25" name="한쪽 모서리가 잘린 사각형 23">
              <a:extLst>
                <a:ext uri="{FF2B5EF4-FFF2-40B4-BE49-F238E27FC236}">
                  <a16:creationId xmlns:a16="http://schemas.microsoft.com/office/drawing/2014/main" id="{FA7E6FAA-E040-490C-AF24-AD65254929C1}"/>
                </a:ext>
              </a:extLst>
            </p:cNvPr>
            <p:cNvSpPr/>
            <p:nvPr/>
          </p:nvSpPr>
          <p:spPr>
            <a:xfrm flipH="1">
              <a:off x="324061" y="1453201"/>
              <a:ext cx="1276864" cy="279032"/>
            </a:xfrm>
            <a:prstGeom prst="snip1Rect">
              <a:avLst>
                <a:gd name="adj" fmla="val 0"/>
              </a:avLst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29"/>
              <a:endParaRPr lang="ko-KR" altLang="en-US" sz="1050" b="1" dirty="0">
                <a:ln>
                  <a:solidFill>
                    <a:srgbClr val="154B9C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84">
              <a:extLst>
                <a:ext uri="{FF2B5EF4-FFF2-40B4-BE49-F238E27FC236}">
                  <a16:creationId xmlns:a16="http://schemas.microsoft.com/office/drawing/2014/main" id="{80EF50D3-E268-482B-935B-13003935D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91" y="1479760"/>
              <a:ext cx="993802" cy="196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164181" algn="ctr" latinLnBrk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5124160" algn="l"/>
                </a:tabLst>
                <a:defRPr/>
              </a:pPr>
              <a:r>
                <a:rPr lang="ko-KR" altLang="en-US" sz="1050" b="1" dirty="0">
                  <a:ln>
                    <a:solidFill>
                      <a:srgbClr val="154B9C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/>
                </a:rPr>
                <a:t>오류발생한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72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0FFCD-08FD-4786-AC82-BAF8525DC6E1}"/>
              </a:ext>
            </a:extLst>
          </p:cNvPr>
          <p:cNvSpPr/>
          <p:nvPr/>
        </p:nvSpPr>
        <p:spPr>
          <a:xfrm>
            <a:off x="336354" y="2899244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A5388F-187D-4EBB-A23A-6FB396D69F58}"/>
              </a:ext>
            </a:extLst>
          </p:cNvPr>
          <p:cNvCxnSpPr>
            <a:cxnSpLocks/>
            <a:stCxn id="133" idx="2"/>
            <a:endCxn id="10" idx="0"/>
          </p:cNvCxnSpPr>
          <p:nvPr/>
        </p:nvCxnSpPr>
        <p:spPr>
          <a:xfrm>
            <a:off x="1022275" y="2650845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30408" y="1928762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30408" y="505516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3CFD9-C928-4493-868F-5783BB37DC25}"/>
              </a:ext>
            </a:extLst>
          </p:cNvPr>
          <p:cNvSpPr/>
          <p:nvPr/>
        </p:nvSpPr>
        <p:spPr>
          <a:xfrm>
            <a:off x="1882819" y="981291"/>
            <a:ext cx="754950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 승인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F5D492F-7C9D-41D2-AB42-39C2F4DF5170}"/>
              </a:ext>
            </a:extLst>
          </p:cNvPr>
          <p:cNvSpPr/>
          <p:nvPr/>
        </p:nvSpPr>
        <p:spPr>
          <a:xfrm>
            <a:off x="336354" y="2326845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내리기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B70388-1F08-4479-9554-03C0F26903CD}"/>
              </a:ext>
            </a:extLst>
          </p:cNvPr>
          <p:cNvSpPr/>
          <p:nvPr/>
        </p:nvSpPr>
        <p:spPr>
          <a:xfrm>
            <a:off x="336354" y="3471643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올리기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F1921-1F93-45A5-BD1A-19000E196B02}"/>
              </a:ext>
            </a:extLst>
          </p:cNvPr>
          <p:cNvSpPr/>
          <p:nvPr/>
        </p:nvSpPr>
        <p:spPr>
          <a:xfrm>
            <a:off x="336354" y="4616441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4C5FBE-0A22-47DB-A775-FD88828307BA}"/>
              </a:ext>
            </a:extLst>
          </p:cNvPr>
          <p:cNvSpPr/>
          <p:nvPr/>
        </p:nvSpPr>
        <p:spPr>
          <a:xfrm>
            <a:off x="336354" y="404404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신청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BDD545E-5D8E-4BED-BA9B-CD9393C48B92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1022275" y="3223244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DCA62D-80FB-46DF-A284-1213697AA65E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1022275" y="3795643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1CB9C7-C6F7-4557-A215-AEDC32C70870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1022275" y="4368042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69" descr="j0255117">
            <a:extLst>
              <a:ext uri="{FF2B5EF4-FFF2-40B4-BE49-F238E27FC236}">
                <a16:creationId xmlns:a16="http://schemas.microsoft.com/office/drawing/2014/main" id="{E55E2B91-0B6F-4E9A-A266-8114BF4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3" y="4563054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">
            <a:extLst>
              <a:ext uri="{FF2B5EF4-FFF2-40B4-BE49-F238E27FC236}">
                <a16:creationId xmlns:a16="http://schemas.microsoft.com/office/drawing/2014/main" id="{CC07D005-CDBA-45AC-ACF1-1CCAD1ED7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553" y="1290660"/>
            <a:ext cx="7338033" cy="46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모델신청에 대한 승인 절차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결재라인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작성자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모델신청이 신청 시 결재자에게 승인 요청 이메일 자동 발송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작성자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모델신청 신청에 대한 결재 진행 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후 결재자가 미처리 중일 때는 취소 버튼이 활성화되어 모델신청에 대하여 취소 가능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신청에 대한 검증 및 결재내역 입력 후 승인 또는 반려 진행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 버튼이 활성화되어 처리 가능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 작성자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신청에 대한 결과 이메일 자동 발송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569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48BFD65-A43C-4EA4-B0E2-F6C16CBF375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1C6E28-A484-4637-8CF4-1CC12BB0A28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53ACFC-B7B4-42FA-8C63-BA8355AC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0" y="1549046"/>
            <a:ext cx="6374724" cy="34831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FFCDB-E0C9-4120-A2D9-C6D97EFF6C6F}"/>
              </a:ext>
            </a:extLst>
          </p:cNvPr>
          <p:cNvSpPr/>
          <p:nvPr/>
        </p:nvSpPr>
        <p:spPr>
          <a:xfrm>
            <a:off x="7157172" y="1402006"/>
            <a:ext cx="2402752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920E8A-5ACC-4515-8C9E-07862C7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50" y="1421251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입력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62F7FD7-C350-42BF-B049-5EC11228E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38753"/>
              </p:ext>
            </p:extLst>
          </p:nvPr>
        </p:nvGraphicFramePr>
        <p:xfrm>
          <a:off x="7239769" y="1770633"/>
          <a:ext cx="2273120" cy="2301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624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34496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1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모델에 대한 신청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조회조건 입력 및 선택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조회결과 그리드의 행을 더블클릭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8080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신청에 대한 상세 내용 확인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84953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진행상태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결재중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반려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부분승인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결재완료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신청취소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58056"/>
                  </a:ext>
                </a:extLst>
              </a:tr>
            </a:tbl>
          </a:graphicData>
        </a:graphic>
      </p:graphicFrame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</a:rPr>
              <a:t>모델링 및 신청 </a:t>
            </a:r>
            <a:r>
              <a:rPr lang="en-US" altLang="ko-KR" sz="1600" b="1" dirty="0">
                <a:latin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</a:rPr>
              <a:t>검토 및 승인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14103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모델신청에 대한 진행상황 및 결재처리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모델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신청승인 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승인 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ko-KR" altLang="en-US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169" descr="j0255117">
            <a:extLst>
              <a:ext uri="{FF2B5EF4-FFF2-40B4-BE49-F238E27FC236}">
                <a16:creationId xmlns:a16="http://schemas.microsoft.com/office/drawing/2014/main" id="{27303BFD-3A70-4407-A29D-A4233388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98" y="1885679"/>
            <a:ext cx="258216" cy="22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85AEC99-458C-4C1B-9980-3FDC96BF2834}"/>
              </a:ext>
            </a:extLst>
          </p:cNvPr>
          <p:cNvSpPr/>
          <p:nvPr/>
        </p:nvSpPr>
        <p:spPr>
          <a:xfrm>
            <a:off x="5455063" y="1861004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75A3F5-0389-4E29-821F-353891897086}"/>
              </a:ext>
            </a:extLst>
          </p:cNvPr>
          <p:cNvSpPr/>
          <p:nvPr/>
        </p:nvSpPr>
        <p:spPr>
          <a:xfrm>
            <a:off x="543429" y="2423156"/>
            <a:ext cx="6372595" cy="113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83D4F87-9D3B-4048-996C-28038626AB07}"/>
              </a:ext>
            </a:extLst>
          </p:cNvPr>
          <p:cNvCxnSpPr>
            <a:cxnSpLocks/>
          </p:cNvCxnSpPr>
          <p:nvPr/>
        </p:nvCxnSpPr>
        <p:spPr>
          <a:xfrm rot="5400000">
            <a:off x="3552756" y="2536409"/>
            <a:ext cx="747055" cy="447372"/>
          </a:xfrm>
          <a:prstGeom prst="bentConnector3">
            <a:avLst>
              <a:gd name="adj1" fmla="val 50000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3749157B-25D8-43E7-B92E-7C6ABDF2B894}"/>
              </a:ext>
            </a:extLst>
          </p:cNvPr>
          <p:cNvSpPr/>
          <p:nvPr/>
        </p:nvSpPr>
        <p:spPr>
          <a:xfrm>
            <a:off x="448724" y="2362786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24F61F-AA20-411D-AA60-975B8A567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90" y="3114891"/>
            <a:ext cx="5881343" cy="30567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B0C975D-D9B6-4F1A-8B29-346D39FA5EF7}"/>
              </a:ext>
            </a:extLst>
          </p:cNvPr>
          <p:cNvSpPr/>
          <p:nvPr/>
        </p:nvSpPr>
        <p:spPr>
          <a:xfrm>
            <a:off x="5976228" y="5946444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4668BF-7858-446F-99FD-831EAEA8952D}"/>
              </a:ext>
            </a:extLst>
          </p:cNvPr>
          <p:cNvSpPr/>
          <p:nvPr/>
        </p:nvSpPr>
        <p:spPr>
          <a:xfrm>
            <a:off x="691303" y="3109718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423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DB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61E1638-67A4-450B-90D4-C2230353792D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4662009" y="2127541"/>
            <a:ext cx="0" cy="1307663"/>
          </a:xfrm>
          <a:prstGeom prst="straightConnector1">
            <a:avLst/>
          </a:prstGeom>
          <a:ln w="25400">
            <a:solidFill>
              <a:srgbClr val="F2772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B73A88-82A7-476C-AAE4-0976EFB81930}"/>
              </a:ext>
            </a:extLst>
          </p:cNvPr>
          <p:cNvGrpSpPr/>
          <p:nvPr/>
        </p:nvGrpSpPr>
        <p:grpSpPr>
          <a:xfrm>
            <a:off x="2532504" y="2392247"/>
            <a:ext cx="607859" cy="701007"/>
            <a:chOff x="839063" y="3080661"/>
            <a:chExt cx="607859" cy="70100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22693C0-633A-4DEF-8F4D-2623ED444748}"/>
                </a:ext>
              </a:extLst>
            </p:cNvPr>
            <p:cNvSpPr txBox="1"/>
            <p:nvPr/>
          </p:nvSpPr>
          <p:spPr>
            <a:xfrm>
              <a:off x="839063" y="352005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rgbClr val="0F5A97"/>
                  </a:solidFill>
                </a:rPr>
                <a:t>개발자</a:t>
              </a:r>
              <a:endParaRPr lang="ko-KR" altLang="en-US" sz="1050" b="1" dirty="0">
                <a:solidFill>
                  <a:srgbClr val="0F5A97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C53570A-39AD-4C0A-8725-85FBBAEE934B}"/>
                </a:ext>
              </a:extLst>
            </p:cNvPr>
            <p:cNvGrpSpPr/>
            <p:nvPr/>
          </p:nvGrpSpPr>
          <p:grpSpPr>
            <a:xfrm>
              <a:off x="909944" y="3080661"/>
              <a:ext cx="466098" cy="466098"/>
              <a:chOff x="909944" y="2998111"/>
              <a:chExt cx="466098" cy="466098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2843E1A-461F-488B-A4C2-7C40D44D302F}"/>
                  </a:ext>
                </a:extLst>
              </p:cNvPr>
              <p:cNvSpPr/>
              <p:nvPr/>
            </p:nvSpPr>
            <p:spPr>
              <a:xfrm>
                <a:off x="909944" y="2998111"/>
                <a:ext cx="466098" cy="466098"/>
              </a:xfrm>
              <a:prstGeom prst="ellipse">
                <a:avLst/>
              </a:prstGeom>
              <a:solidFill>
                <a:srgbClr val="0F5A97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b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3217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6435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9652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28701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660879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93055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725230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257404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altLang="ko-KR" sz="105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EDA1C26-2834-4740-BAA9-4181900A034B}"/>
                  </a:ext>
                </a:extLst>
              </p:cNvPr>
              <p:cNvGrpSpPr/>
              <p:nvPr/>
            </p:nvGrpSpPr>
            <p:grpSpPr>
              <a:xfrm>
                <a:off x="1015885" y="3068960"/>
                <a:ext cx="254217" cy="275667"/>
                <a:chOff x="1816407" y="3840876"/>
                <a:chExt cx="309092" cy="335172"/>
              </a:xfrm>
              <a:solidFill>
                <a:srgbClr val="76787B"/>
              </a:solidFill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9CED2DE-2CD6-453F-9BB4-CB0192C0DA2B}"/>
                    </a:ext>
                  </a:extLst>
                </p:cNvPr>
                <p:cNvSpPr/>
                <p:nvPr/>
              </p:nvSpPr>
              <p:spPr>
                <a:xfrm>
                  <a:off x="1880953" y="3840876"/>
                  <a:ext cx="180000" cy="180000"/>
                </a:xfrm>
                <a:prstGeom prst="ellipse">
                  <a:avLst/>
                </a:prstGeom>
                <a:solidFill>
                  <a:srgbClr val="0F5A9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자유형: 도형 275">
                  <a:extLst>
                    <a:ext uri="{FF2B5EF4-FFF2-40B4-BE49-F238E27FC236}">
                      <a16:creationId xmlns:a16="http://schemas.microsoft.com/office/drawing/2014/main" id="{BACA1DC3-87FA-4DF3-90B9-BDEC22C526D7}"/>
                    </a:ext>
                  </a:extLst>
                </p:cNvPr>
                <p:cNvSpPr/>
                <p:nvPr/>
              </p:nvSpPr>
              <p:spPr>
                <a:xfrm>
                  <a:off x="1816407" y="4018602"/>
                  <a:ext cx="309092" cy="157446"/>
                </a:xfrm>
                <a:custGeom>
                  <a:avLst/>
                  <a:gdLst>
                    <a:gd name="connsiteX0" fmla="*/ 154546 w 309092"/>
                    <a:gd name="connsiteY0" fmla="*/ 0 h 157446"/>
                    <a:gd name="connsiteX1" fmla="*/ 309092 w 309092"/>
                    <a:gd name="connsiteY1" fmla="*/ 157446 h 157446"/>
                    <a:gd name="connsiteX2" fmla="*/ 0 w 309092"/>
                    <a:gd name="connsiteY2" fmla="*/ 157446 h 157446"/>
                    <a:gd name="connsiteX3" fmla="*/ 154546 w 309092"/>
                    <a:gd name="connsiteY3" fmla="*/ 0 h 157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092" h="157446">
                      <a:moveTo>
                        <a:pt x="154546" y="0"/>
                      </a:moveTo>
                      <a:cubicBezTo>
                        <a:pt x="239899" y="0"/>
                        <a:pt x="309092" y="70491"/>
                        <a:pt x="309092" y="157446"/>
                      </a:cubicBezTo>
                      <a:lnTo>
                        <a:pt x="0" y="157446"/>
                      </a:lnTo>
                      <a:cubicBezTo>
                        <a:pt x="0" y="70491"/>
                        <a:pt x="69193" y="0"/>
                        <a:pt x="154546" y="0"/>
                      </a:cubicBezTo>
                      <a:close/>
                    </a:path>
                  </a:pathLst>
                </a:custGeom>
                <a:solidFill>
                  <a:srgbClr val="0F5A9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DA7F379-CDB3-40B9-8416-CC028B097C48}"/>
              </a:ext>
            </a:extLst>
          </p:cNvPr>
          <p:cNvSpPr txBox="1"/>
          <p:nvPr/>
        </p:nvSpPr>
        <p:spPr>
          <a:xfrm>
            <a:off x="4404567" y="3952082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altLang="ko-KR"/>
              <a:t>Table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60BC34F-BC73-4EE6-B4F8-20E2B7BA583D}"/>
              </a:ext>
            </a:extLst>
          </p:cNvPr>
          <p:cNvCxnSpPr>
            <a:cxnSpLocks/>
          </p:cNvCxnSpPr>
          <p:nvPr/>
        </p:nvCxnSpPr>
        <p:spPr>
          <a:xfrm flipV="1">
            <a:off x="3051817" y="1659807"/>
            <a:ext cx="863393" cy="838901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0C3B86C-FBD2-46F0-A389-DA12F6F94787}"/>
              </a:ext>
            </a:extLst>
          </p:cNvPr>
          <p:cNvCxnSpPr>
            <a:cxnSpLocks/>
          </p:cNvCxnSpPr>
          <p:nvPr/>
        </p:nvCxnSpPr>
        <p:spPr>
          <a:xfrm>
            <a:off x="3051817" y="2726261"/>
            <a:ext cx="1141257" cy="864524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통형 279">
            <a:extLst>
              <a:ext uri="{FF2B5EF4-FFF2-40B4-BE49-F238E27FC236}">
                <a16:creationId xmlns:a16="http://schemas.microsoft.com/office/drawing/2014/main" id="{8AC7A7F9-7BA3-4702-B42F-4E1512F6A03A}"/>
              </a:ext>
            </a:extLst>
          </p:cNvPr>
          <p:cNvSpPr/>
          <p:nvPr/>
        </p:nvSpPr>
        <p:spPr>
          <a:xfrm>
            <a:off x="4240813" y="3435204"/>
            <a:ext cx="842392" cy="496072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개발계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DB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8" name="원통형 280">
            <a:extLst>
              <a:ext uri="{FF2B5EF4-FFF2-40B4-BE49-F238E27FC236}">
                <a16:creationId xmlns:a16="http://schemas.microsoft.com/office/drawing/2014/main" id="{EDC31DDB-F76B-4089-A5B5-13C4EC0B65DD}"/>
              </a:ext>
            </a:extLst>
          </p:cNvPr>
          <p:cNvSpPr/>
          <p:nvPr/>
        </p:nvSpPr>
        <p:spPr>
          <a:xfrm>
            <a:off x="3972297" y="1170816"/>
            <a:ext cx="1379424" cy="956725"/>
          </a:xfrm>
          <a:prstGeom prst="can">
            <a:avLst>
              <a:gd name="adj" fmla="val 38557"/>
            </a:avLst>
          </a:prstGeom>
          <a:solidFill>
            <a:srgbClr val="0F5A97"/>
          </a:solidFill>
          <a:ln>
            <a:solidFill>
              <a:srgbClr val="0F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69" name="연결선: 구부러짐 281">
            <a:extLst>
              <a:ext uri="{FF2B5EF4-FFF2-40B4-BE49-F238E27FC236}">
                <a16:creationId xmlns:a16="http://schemas.microsoft.com/office/drawing/2014/main" id="{F4ADC804-81F7-4204-A8AC-220E7A2F1854}"/>
              </a:ext>
            </a:extLst>
          </p:cNvPr>
          <p:cNvCxnSpPr>
            <a:cxnSpLocks/>
            <a:stCxn id="72" idx="2"/>
          </p:cNvCxnSpPr>
          <p:nvPr/>
        </p:nvCxnSpPr>
        <p:spPr>
          <a:xfrm rot="5400000">
            <a:off x="5265209" y="2899482"/>
            <a:ext cx="603048" cy="941503"/>
          </a:xfrm>
          <a:prstGeom prst="curvedConnector2">
            <a:avLst/>
          </a:prstGeom>
          <a:ln w="25400">
            <a:solidFill>
              <a:srgbClr val="0F5A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0518B9B7-B813-455F-8DC9-0B4A3178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392536"/>
              </p:ext>
            </p:extLst>
          </p:nvPr>
        </p:nvGraphicFramePr>
        <p:xfrm>
          <a:off x="5236052" y="2470600"/>
          <a:ext cx="435556" cy="188276"/>
        </p:xfrm>
        <a:graphic>
          <a:graphicData uri="http://schemas.openxmlformats.org/drawingml/2006/table">
            <a:tbl>
              <a:tblPr firstRow="1" bandRow="1"/>
              <a:tblGrid>
                <a:gridCol w="10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050F74B3-F1EB-494F-B963-598F53EECB44}"/>
              </a:ext>
            </a:extLst>
          </p:cNvPr>
          <p:cNvSpPr txBox="1"/>
          <p:nvPr/>
        </p:nvSpPr>
        <p:spPr>
          <a:xfrm>
            <a:off x="4772389" y="3950762"/>
            <a:ext cx="1032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ko-KR" altLang="en-US" dirty="0" err="1">
                <a:solidFill>
                  <a:srgbClr val="0F5A97"/>
                </a:solidFill>
              </a:rPr>
              <a:t>개발계</a:t>
            </a:r>
            <a:r>
              <a:rPr lang="ko-KR" altLang="en-US" dirty="0">
                <a:solidFill>
                  <a:srgbClr val="0F5A97"/>
                </a:solidFill>
              </a:rPr>
              <a:t> 반영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CA0D48-56FD-47C2-AF58-C9B5346A843A}"/>
              </a:ext>
            </a:extLst>
          </p:cNvPr>
          <p:cNvSpPr txBox="1"/>
          <p:nvPr/>
        </p:nvSpPr>
        <p:spPr>
          <a:xfrm>
            <a:off x="5453830" y="2637822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테이블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, </a:t>
            </a:r>
            <a:r>
              <a:rPr kumimoji="0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컬럼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등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F5A97"/>
              </a:solidFill>
              <a:effectLst/>
              <a:uLnTx/>
              <a:uFillTx/>
            </a:endParaRPr>
          </a:p>
          <a:p>
            <a:pPr algn="ctr" latinLnBrk="0">
              <a:defRPr/>
            </a:pPr>
            <a:r>
              <a:rPr lang="ko-KR" altLang="en-US" sz="1100" b="1" kern="0" dirty="0" err="1">
                <a:solidFill>
                  <a:srgbClr val="0F5A97"/>
                </a:solidFill>
              </a:rPr>
              <a:t>차이나는</a:t>
            </a:r>
            <a:r>
              <a:rPr lang="ko-KR" altLang="en-US" sz="1100" b="1" kern="0" dirty="0">
                <a:solidFill>
                  <a:srgbClr val="0F5A97"/>
                </a:solidFill>
              </a:rPr>
              <a:t> 대상</a:t>
            </a:r>
          </a:p>
        </p:txBody>
      </p:sp>
      <p:sp>
        <p:nvSpPr>
          <p:cNvPr id="73" name="사각형: 둥근 모서리 285">
            <a:extLst>
              <a:ext uri="{FF2B5EF4-FFF2-40B4-BE49-F238E27FC236}">
                <a16:creationId xmlns:a16="http://schemas.microsoft.com/office/drawing/2014/main" id="{31D42606-4233-4225-9073-1D69A9B78413}"/>
              </a:ext>
            </a:extLst>
          </p:cNvPr>
          <p:cNvSpPr/>
          <p:nvPr/>
        </p:nvSpPr>
        <p:spPr>
          <a:xfrm>
            <a:off x="4300005" y="2621875"/>
            <a:ext cx="696187" cy="277506"/>
          </a:xfrm>
          <a:prstGeom prst="roundRect">
            <a:avLst>
              <a:gd name="adj" fmla="val 50000"/>
            </a:avLst>
          </a:prstGeom>
          <a:solidFill>
            <a:srgbClr val="F27720"/>
          </a:solidFill>
          <a:ln>
            <a:solidFill>
              <a:srgbClr val="D15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GAP </a:t>
            </a:r>
            <a:r>
              <a:rPr lang="ko-KR" altLang="en-US" sz="1000" b="1">
                <a:solidFill>
                  <a:schemeClr val="bg1"/>
                </a:solidFill>
              </a:rPr>
              <a:t>비교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10613739-1046-4015-9C9C-C140EE572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76903"/>
              </p:ext>
            </p:extLst>
          </p:nvPr>
        </p:nvGraphicFramePr>
        <p:xfrm>
          <a:off x="5070669" y="2550480"/>
          <a:ext cx="435556" cy="188276"/>
        </p:xfrm>
        <a:graphic>
          <a:graphicData uri="http://schemas.openxmlformats.org/drawingml/2006/table">
            <a:tbl>
              <a:tblPr firstRow="1" bandRow="1"/>
              <a:tblGrid>
                <a:gridCol w="10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6EB2C97C-83DE-43DE-9849-9AA36D480DC9}"/>
              </a:ext>
            </a:extLst>
          </p:cNvPr>
          <p:cNvSpPr txBox="1"/>
          <p:nvPr/>
        </p:nvSpPr>
        <p:spPr>
          <a:xfrm>
            <a:off x="4101599" y="1259465"/>
            <a:ext cx="1120820" cy="221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1000" b="1" dirty="0">
                <a:solidFill>
                  <a:schemeClr val="bg1"/>
                </a:solidFill>
              </a:rPr>
              <a:t>데이터모델</a:t>
            </a:r>
            <a:r>
              <a:rPr lang="en-US" altLang="ko-KR" sz="1000" b="1" dirty="0">
                <a:solidFill>
                  <a:schemeClr val="bg1"/>
                </a:solidFill>
              </a:rPr>
              <a:t>(ERD)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06DF1F1-A10C-44D0-9134-06B8A84D0A78}"/>
              </a:ext>
            </a:extLst>
          </p:cNvPr>
          <p:cNvGrpSpPr/>
          <p:nvPr/>
        </p:nvGrpSpPr>
        <p:grpSpPr>
          <a:xfrm>
            <a:off x="4028003" y="1612902"/>
            <a:ext cx="1291407" cy="403734"/>
            <a:chOff x="6681192" y="3253944"/>
            <a:chExt cx="1291407" cy="40373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86FE437-C069-4D16-A293-AC7851B93542}"/>
                </a:ext>
              </a:extLst>
            </p:cNvPr>
            <p:cNvGrpSpPr/>
            <p:nvPr/>
          </p:nvGrpSpPr>
          <p:grpSpPr>
            <a:xfrm>
              <a:off x="6681192" y="3253944"/>
              <a:ext cx="403200" cy="403734"/>
              <a:chOff x="6714876" y="3266223"/>
              <a:chExt cx="403200" cy="403734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F58AE8B8-B00D-4105-B487-154C54D568C1}"/>
                  </a:ext>
                </a:extLst>
              </p:cNvPr>
              <p:cNvSpPr/>
              <p:nvPr/>
            </p:nvSpPr>
            <p:spPr>
              <a:xfrm>
                <a:off x="6714876" y="3266223"/>
                <a:ext cx="403200" cy="4037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E0B11B1F-5AD8-49DA-908C-B90157CD9D00}"/>
                  </a:ext>
                </a:extLst>
              </p:cNvPr>
              <p:cNvGrpSpPr/>
              <p:nvPr/>
            </p:nvGrpSpPr>
            <p:grpSpPr>
              <a:xfrm>
                <a:off x="6785798" y="3332341"/>
                <a:ext cx="261357" cy="271498"/>
                <a:chOff x="2168972" y="4932791"/>
                <a:chExt cx="835287" cy="867697"/>
              </a:xfrm>
            </p:grpSpPr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1889B60A-E50A-4E14-A07C-30CE73F53A7B}"/>
                    </a:ext>
                  </a:extLst>
                </p:cNvPr>
                <p:cNvCxnSpPr>
                  <a:cxnSpLocks/>
                  <a:stCxn id="147" idx="3"/>
                  <a:endCxn id="145" idx="1"/>
                </p:cNvCxnSpPr>
                <p:nvPr/>
              </p:nvCxnSpPr>
              <p:spPr>
                <a:xfrm>
                  <a:off x="2387285" y="5369098"/>
                  <a:ext cx="398661" cy="0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9F1F8F03-2D96-40A2-B118-85A3E7EA1A33}"/>
                    </a:ext>
                  </a:extLst>
                </p:cNvPr>
                <p:cNvGrpSpPr/>
                <p:nvPr/>
              </p:nvGrpSpPr>
              <p:grpSpPr>
                <a:xfrm>
                  <a:off x="2477459" y="4932791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51" name="사각형: 둥근 모서리 362">
                    <a:extLst>
                      <a:ext uri="{FF2B5EF4-FFF2-40B4-BE49-F238E27FC236}">
                        <a16:creationId xmlns:a16="http://schemas.microsoft.com/office/drawing/2014/main" id="{4DB914BD-D1AB-40BF-B6BC-6D0D575E2516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9D1EB70F-7DF2-46BB-AC10-EAA4C3281C21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EBEADA9E-77EF-4C39-AD6C-DA451B425070}"/>
                    </a:ext>
                  </a:extLst>
                </p:cNvPr>
                <p:cNvGrpSpPr/>
                <p:nvPr/>
              </p:nvGrpSpPr>
              <p:grpSpPr>
                <a:xfrm>
                  <a:off x="2477459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49" name="사각형: 둥근 모서리 360">
                    <a:extLst>
                      <a:ext uri="{FF2B5EF4-FFF2-40B4-BE49-F238E27FC236}">
                        <a16:creationId xmlns:a16="http://schemas.microsoft.com/office/drawing/2014/main" id="{FBE21F67-427C-4A9D-B94D-5CD093CAE619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481D54A8-6715-4F12-B2AF-B29DDC2E57EA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E87ADFE0-3F3D-46A5-BCF8-B0B28ABAE0C9}"/>
                    </a:ext>
                  </a:extLst>
                </p:cNvPr>
                <p:cNvGrpSpPr/>
                <p:nvPr/>
              </p:nvGrpSpPr>
              <p:grpSpPr>
                <a:xfrm>
                  <a:off x="2168972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47" name="사각형: 둥근 모서리 358">
                    <a:extLst>
                      <a:ext uri="{FF2B5EF4-FFF2-40B4-BE49-F238E27FC236}">
                        <a16:creationId xmlns:a16="http://schemas.microsoft.com/office/drawing/2014/main" id="{0D89D820-1602-4A71-A966-7F154AB5D1B8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5E17104D-11B5-4085-B555-1D732979F9A9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C11AC558-9ED7-4DE7-B6AA-DDD8691EFB42}"/>
                    </a:ext>
                  </a:extLst>
                </p:cNvPr>
                <p:cNvGrpSpPr/>
                <p:nvPr/>
              </p:nvGrpSpPr>
              <p:grpSpPr>
                <a:xfrm>
                  <a:off x="2785946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45" name="사각형: 둥근 모서리 356">
                    <a:extLst>
                      <a:ext uri="{FF2B5EF4-FFF2-40B4-BE49-F238E27FC236}">
                        <a16:creationId xmlns:a16="http://schemas.microsoft.com/office/drawing/2014/main" id="{764DCACD-132F-4BAA-A1E9-34B10BE1597B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B73C18C4-2ED4-4E02-A3C8-4F6BF87F511A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56D01DD4-851B-4DC4-877E-BAA91940922C}"/>
                    </a:ext>
                  </a:extLst>
                </p:cNvPr>
                <p:cNvGrpSpPr/>
                <p:nvPr/>
              </p:nvGrpSpPr>
              <p:grpSpPr>
                <a:xfrm>
                  <a:off x="2168972" y="557188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43" name="사각형: 둥근 모서리 354">
                    <a:extLst>
                      <a:ext uri="{FF2B5EF4-FFF2-40B4-BE49-F238E27FC236}">
                        <a16:creationId xmlns:a16="http://schemas.microsoft.com/office/drawing/2014/main" id="{984AD550-59B1-4A28-A0CF-F3EF798D2554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직사각형 143">
                    <a:extLst>
                      <a:ext uri="{FF2B5EF4-FFF2-40B4-BE49-F238E27FC236}">
                        <a16:creationId xmlns:a16="http://schemas.microsoft.com/office/drawing/2014/main" id="{CC109229-8C13-4794-93F8-9845D50B43B5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5BA090BE-6455-4E99-A7D9-FE929E2D4664}"/>
                    </a:ext>
                  </a:extLst>
                </p:cNvPr>
                <p:cNvGrpSpPr/>
                <p:nvPr/>
              </p:nvGrpSpPr>
              <p:grpSpPr>
                <a:xfrm>
                  <a:off x="2785946" y="557188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41" name="사각형: 둥근 모서리 352">
                    <a:extLst>
                      <a:ext uri="{FF2B5EF4-FFF2-40B4-BE49-F238E27FC236}">
                        <a16:creationId xmlns:a16="http://schemas.microsoft.com/office/drawing/2014/main" id="{AB303CB9-F089-421C-97C6-D79A3F8FDE0B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직사각형 141">
                    <a:extLst>
                      <a:ext uri="{FF2B5EF4-FFF2-40B4-BE49-F238E27FC236}">
                        <a16:creationId xmlns:a16="http://schemas.microsoft.com/office/drawing/2014/main" id="{F6F8DDCD-6A88-4D8F-A049-0FB92F267D44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5ABF9E39-8D29-4887-A827-66FBAF52B1B5}"/>
                    </a:ext>
                  </a:extLst>
                </p:cNvPr>
                <p:cNvCxnSpPr/>
                <p:nvPr/>
              </p:nvCxnSpPr>
              <p:spPr>
                <a:xfrm>
                  <a:off x="2586615" y="5161391"/>
                  <a:ext cx="0" cy="93407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E8254DC2-5F47-4800-A643-C46BBC1BA79E}"/>
                    </a:ext>
                  </a:extLst>
                </p:cNvPr>
                <p:cNvCxnSpPr/>
                <p:nvPr/>
              </p:nvCxnSpPr>
              <p:spPr>
                <a:xfrm>
                  <a:off x="2278128" y="5485856"/>
                  <a:ext cx="0" cy="93407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연결선: 꺾임 351">
                  <a:extLst>
                    <a:ext uri="{FF2B5EF4-FFF2-40B4-BE49-F238E27FC236}">
                      <a16:creationId xmlns:a16="http://schemas.microsoft.com/office/drawing/2014/main" id="{C730D0DA-40D6-4F5F-AF6F-E316CCC9BD96}"/>
                    </a:ext>
                  </a:extLst>
                </p:cNvPr>
                <p:cNvCxnSpPr>
                  <a:stCxn id="149" idx="2"/>
                  <a:endCxn id="141" idx="1"/>
                </p:cNvCxnSpPr>
                <p:nvPr/>
              </p:nvCxnSpPr>
              <p:spPr>
                <a:xfrm rot="16200000" flipH="1">
                  <a:off x="2584886" y="5485128"/>
                  <a:ext cx="202790" cy="199330"/>
                </a:xfrm>
                <a:prstGeom prst="bentConnector2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FA94E0D-120C-4F46-B10D-466BD364AD48}"/>
                </a:ext>
              </a:extLst>
            </p:cNvPr>
            <p:cNvGrpSpPr/>
            <p:nvPr/>
          </p:nvGrpSpPr>
          <p:grpSpPr>
            <a:xfrm>
              <a:off x="7126486" y="3253944"/>
              <a:ext cx="403200" cy="403734"/>
              <a:chOff x="6714876" y="3266223"/>
              <a:chExt cx="403200" cy="403734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F91B9CC-3F49-4973-B9C0-E78F3915C7DA}"/>
                  </a:ext>
                </a:extLst>
              </p:cNvPr>
              <p:cNvSpPr/>
              <p:nvPr/>
            </p:nvSpPr>
            <p:spPr>
              <a:xfrm>
                <a:off x="6714876" y="3266223"/>
                <a:ext cx="403200" cy="4037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10848771-A5B5-4A54-AFB6-71948852A1A6}"/>
                  </a:ext>
                </a:extLst>
              </p:cNvPr>
              <p:cNvGrpSpPr/>
              <p:nvPr/>
            </p:nvGrpSpPr>
            <p:grpSpPr>
              <a:xfrm>
                <a:off x="6785798" y="3332341"/>
                <a:ext cx="261357" cy="271498"/>
                <a:chOff x="2168972" y="4932791"/>
                <a:chExt cx="835287" cy="867697"/>
              </a:xfrm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7AFFD654-35ED-4AE0-B27E-1D70A9ECDD8F}"/>
                    </a:ext>
                  </a:extLst>
                </p:cNvPr>
                <p:cNvCxnSpPr>
                  <a:cxnSpLocks/>
                  <a:stCxn id="122" idx="3"/>
                  <a:endCxn id="120" idx="1"/>
                </p:cNvCxnSpPr>
                <p:nvPr/>
              </p:nvCxnSpPr>
              <p:spPr>
                <a:xfrm>
                  <a:off x="2387285" y="5369098"/>
                  <a:ext cx="398661" cy="0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D26359A5-B7A7-45D3-ADAD-510DAC5E8225}"/>
                    </a:ext>
                  </a:extLst>
                </p:cNvPr>
                <p:cNvGrpSpPr/>
                <p:nvPr/>
              </p:nvGrpSpPr>
              <p:grpSpPr>
                <a:xfrm>
                  <a:off x="2477459" y="4932791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26" name="사각형: 둥근 모서리 338">
                    <a:extLst>
                      <a:ext uri="{FF2B5EF4-FFF2-40B4-BE49-F238E27FC236}">
                        <a16:creationId xmlns:a16="http://schemas.microsoft.com/office/drawing/2014/main" id="{BC5F30B4-4808-4301-8360-D5960A4851C9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0AC967DF-2536-4840-AAB0-5B88E461815F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CC61D55F-D41F-433A-8797-064E429767C1}"/>
                    </a:ext>
                  </a:extLst>
                </p:cNvPr>
                <p:cNvGrpSpPr/>
                <p:nvPr/>
              </p:nvGrpSpPr>
              <p:grpSpPr>
                <a:xfrm>
                  <a:off x="2477459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24" name="사각형: 둥근 모서리 336">
                    <a:extLst>
                      <a:ext uri="{FF2B5EF4-FFF2-40B4-BE49-F238E27FC236}">
                        <a16:creationId xmlns:a16="http://schemas.microsoft.com/office/drawing/2014/main" id="{9FA24B3E-EDB1-484F-8502-B39BC1EEC803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직사각형 124">
                    <a:extLst>
                      <a:ext uri="{FF2B5EF4-FFF2-40B4-BE49-F238E27FC236}">
                        <a16:creationId xmlns:a16="http://schemas.microsoft.com/office/drawing/2014/main" id="{00E10ED8-B4AA-4050-9DD1-C6ABC3107992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A0AED2C5-FB03-41CB-8873-A0F2CDB4406E}"/>
                    </a:ext>
                  </a:extLst>
                </p:cNvPr>
                <p:cNvGrpSpPr/>
                <p:nvPr/>
              </p:nvGrpSpPr>
              <p:grpSpPr>
                <a:xfrm>
                  <a:off x="2168972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22" name="사각형: 둥근 모서리 334">
                    <a:extLst>
                      <a:ext uri="{FF2B5EF4-FFF2-40B4-BE49-F238E27FC236}">
                        <a16:creationId xmlns:a16="http://schemas.microsoft.com/office/drawing/2014/main" id="{38518228-6168-4196-A82E-816AF64B15E6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27E955EC-05A1-4060-AC21-859258398BDE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901BD0BB-AFE0-4404-8C68-B01E6145E614}"/>
                    </a:ext>
                  </a:extLst>
                </p:cNvPr>
                <p:cNvGrpSpPr/>
                <p:nvPr/>
              </p:nvGrpSpPr>
              <p:grpSpPr>
                <a:xfrm>
                  <a:off x="2785946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20" name="사각형: 둥근 모서리 332">
                    <a:extLst>
                      <a:ext uri="{FF2B5EF4-FFF2-40B4-BE49-F238E27FC236}">
                        <a16:creationId xmlns:a16="http://schemas.microsoft.com/office/drawing/2014/main" id="{141EA0DC-AD76-4A72-825E-5C0824141F97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1276EFB0-8A90-4019-8B56-691CCD6DD8FE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6F41105-B249-4682-BB3E-14FA90019524}"/>
                    </a:ext>
                  </a:extLst>
                </p:cNvPr>
                <p:cNvGrpSpPr/>
                <p:nvPr/>
              </p:nvGrpSpPr>
              <p:grpSpPr>
                <a:xfrm>
                  <a:off x="2168972" y="557188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18" name="사각형: 둥근 모서리 330">
                    <a:extLst>
                      <a:ext uri="{FF2B5EF4-FFF2-40B4-BE49-F238E27FC236}">
                        <a16:creationId xmlns:a16="http://schemas.microsoft.com/office/drawing/2014/main" id="{BACDD458-457A-47DD-8F75-CD5C84C36047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54F03A6B-B077-4817-9D8A-25319C98B817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2E04EF4A-5FFC-4A60-BF5A-58E6F6DBFBAB}"/>
                    </a:ext>
                  </a:extLst>
                </p:cNvPr>
                <p:cNvGrpSpPr/>
                <p:nvPr/>
              </p:nvGrpSpPr>
              <p:grpSpPr>
                <a:xfrm>
                  <a:off x="2785946" y="557188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16" name="사각형: 둥근 모서리 328">
                    <a:extLst>
                      <a:ext uri="{FF2B5EF4-FFF2-40B4-BE49-F238E27FC236}">
                        <a16:creationId xmlns:a16="http://schemas.microsoft.com/office/drawing/2014/main" id="{62A92515-2282-466B-8AAA-259F45908EB5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93609605-B366-4D85-B2E0-7474EFBEB6FD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BF3DE75D-59A4-417B-98C9-AD5542827F9D}"/>
                    </a:ext>
                  </a:extLst>
                </p:cNvPr>
                <p:cNvCxnSpPr/>
                <p:nvPr/>
              </p:nvCxnSpPr>
              <p:spPr>
                <a:xfrm>
                  <a:off x="2586615" y="5161391"/>
                  <a:ext cx="0" cy="93407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02A750BD-B9F8-491E-B1B1-E83B41BC689A}"/>
                    </a:ext>
                  </a:extLst>
                </p:cNvPr>
                <p:cNvCxnSpPr/>
                <p:nvPr/>
              </p:nvCxnSpPr>
              <p:spPr>
                <a:xfrm>
                  <a:off x="2278128" y="5485856"/>
                  <a:ext cx="0" cy="93407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연결선: 꺾임 327">
                  <a:extLst>
                    <a:ext uri="{FF2B5EF4-FFF2-40B4-BE49-F238E27FC236}">
                      <a16:creationId xmlns:a16="http://schemas.microsoft.com/office/drawing/2014/main" id="{5C388105-6202-42B7-AE3F-527399F5ADED}"/>
                    </a:ext>
                  </a:extLst>
                </p:cNvPr>
                <p:cNvCxnSpPr>
                  <a:stCxn id="124" idx="2"/>
                  <a:endCxn id="116" idx="1"/>
                </p:cNvCxnSpPr>
                <p:nvPr/>
              </p:nvCxnSpPr>
              <p:spPr>
                <a:xfrm rot="16200000" flipH="1">
                  <a:off x="2584886" y="5485128"/>
                  <a:ext cx="202790" cy="199330"/>
                </a:xfrm>
                <a:prstGeom prst="bentConnector2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B1C9226-ADF7-4648-8B93-324338EB3BFE}"/>
                </a:ext>
              </a:extLst>
            </p:cNvPr>
            <p:cNvGrpSpPr/>
            <p:nvPr/>
          </p:nvGrpSpPr>
          <p:grpSpPr>
            <a:xfrm>
              <a:off x="7569399" y="3253944"/>
              <a:ext cx="403200" cy="403734"/>
              <a:chOff x="6714876" y="3266223"/>
              <a:chExt cx="403200" cy="403734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33EF816D-18D0-45A6-8766-2105117BE7E5}"/>
                  </a:ext>
                </a:extLst>
              </p:cNvPr>
              <p:cNvSpPr/>
              <p:nvPr/>
            </p:nvSpPr>
            <p:spPr>
              <a:xfrm>
                <a:off x="6714876" y="3266223"/>
                <a:ext cx="403200" cy="4037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1AD9277-3E1C-4A31-81A7-8C427DB3F33E}"/>
                  </a:ext>
                </a:extLst>
              </p:cNvPr>
              <p:cNvGrpSpPr/>
              <p:nvPr/>
            </p:nvGrpSpPr>
            <p:grpSpPr>
              <a:xfrm>
                <a:off x="6785798" y="3332341"/>
                <a:ext cx="261357" cy="271498"/>
                <a:chOff x="2168972" y="4932791"/>
                <a:chExt cx="835287" cy="867697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63A1542D-C901-40AB-A865-3A4DC2DD7DCD}"/>
                    </a:ext>
                  </a:extLst>
                </p:cNvPr>
                <p:cNvCxnSpPr>
                  <a:cxnSpLocks/>
                  <a:stCxn id="98" idx="3"/>
                  <a:endCxn id="96" idx="1"/>
                </p:cNvCxnSpPr>
                <p:nvPr/>
              </p:nvCxnSpPr>
              <p:spPr>
                <a:xfrm>
                  <a:off x="2387285" y="5369098"/>
                  <a:ext cx="398661" cy="0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21F02DC2-F14F-412F-9E50-153547EED425}"/>
                    </a:ext>
                  </a:extLst>
                </p:cNvPr>
                <p:cNvGrpSpPr/>
                <p:nvPr/>
              </p:nvGrpSpPr>
              <p:grpSpPr>
                <a:xfrm>
                  <a:off x="2477459" y="4932791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02" name="사각형: 둥근 모서리 314">
                    <a:extLst>
                      <a:ext uri="{FF2B5EF4-FFF2-40B4-BE49-F238E27FC236}">
                        <a16:creationId xmlns:a16="http://schemas.microsoft.com/office/drawing/2014/main" id="{89F532CF-5E6C-4737-81A9-CA8C9B433BE4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직사각형 102">
                    <a:extLst>
                      <a:ext uri="{FF2B5EF4-FFF2-40B4-BE49-F238E27FC236}">
                        <a16:creationId xmlns:a16="http://schemas.microsoft.com/office/drawing/2014/main" id="{D89D3F1A-2C3B-4D82-AF40-0A704A71B2FE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1E4D0D99-32F5-4D4C-A1DD-34788F3CD5BA}"/>
                    </a:ext>
                  </a:extLst>
                </p:cNvPr>
                <p:cNvGrpSpPr/>
                <p:nvPr/>
              </p:nvGrpSpPr>
              <p:grpSpPr>
                <a:xfrm>
                  <a:off x="2477459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100" name="사각형: 둥근 모서리 312">
                    <a:extLst>
                      <a:ext uri="{FF2B5EF4-FFF2-40B4-BE49-F238E27FC236}">
                        <a16:creationId xmlns:a16="http://schemas.microsoft.com/office/drawing/2014/main" id="{3E879AEB-5241-42A7-95A0-21E85AA84D52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57A3F845-3DA5-4783-A0EC-25367BA49482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27088F59-8DEC-4300-A5B4-9AF6768F845A}"/>
                    </a:ext>
                  </a:extLst>
                </p:cNvPr>
                <p:cNvGrpSpPr/>
                <p:nvPr/>
              </p:nvGrpSpPr>
              <p:grpSpPr>
                <a:xfrm>
                  <a:off x="2168972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98" name="사각형: 둥근 모서리 310">
                    <a:extLst>
                      <a:ext uri="{FF2B5EF4-FFF2-40B4-BE49-F238E27FC236}">
                        <a16:creationId xmlns:a16="http://schemas.microsoft.com/office/drawing/2014/main" id="{AEF5E9F1-EFF1-482D-A8CA-0A448BB7023B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직사각형 98">
                    <a:extLst>
                      <a:ext uri="{FF2B5EF4-FFF2-40B4-BE49-F238E27FC236}">
                        <a16:creationId xmlns:a16="http://schemas.microsoft.com/office/drawing/2014/main" id="{3DD12CF4-B751-4407-87CE-BDCCD86B53BC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6AFBD975-D031-412B-82ED-C0BDEF22D734}"/>
                    </a:ext>
                  </a:extLst>
                </p:cNvPr>
                <p:cNvGrpSpPr/>
                <p:nvPr/>
              </p:nvGrpSpPr>
              <p:grpSpPr>
                <a:xfrm>
                  <a:off x="2785946" y="525479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96" name="사각형: 둥근 모서리 308">
                    <a:extLst>
                      <a:ext uri="{FF2B5EF4-FFF2-40B4-BE49-F238E27FC236}">
                        <a16:creationId xmlns:a16="http://schemas.microsoft.com/office/drawing/2014/main" id="{3C363099-6D56-4A97-B4E5-C354B5C02F9E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40814C20-8E47-4E95-B839-7EB0B0437F36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EB096FA5-E358-4922-9198-E027EFD4FDC1}"/>
                    </a:ext>
                  </a:extLst>
                </p:cNvPr>
                <p:cNvGrpSpPr/>
                <p:nvPr/>
              </p:nvGrpSpPr>
              <p:grpSpPr>
                <a:xfrm>
                  <a:off x="2168972" y="557188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94" name="사각형: 둥근 모서리 306">
                    <a:extLst>
                      <a:ext uri="{FF2B5EF4-FFF2-40B4-BE49-F238E27FC236}">
                        <a16:creationId xmlns:a16="http://schemas.microsoft.com/office/drawing/2014/main" id="{652DF8B2-47EB-492E-9FE2-07174EAEC91B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ACC358E3-5B89-4328-8AD1-0860EFC8C351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FCD0DA00-5FCF-47B1-BAFC-4C5AC2B9242D}"/>
                    </a:ext>
                  </a:extLst>
                </p:cNvPr>
                <p:cNvGrpSpPr/>
                <p:nvPr/>
              </p:nvGrpSpPr>
              <p:grpSpPr>
                <a:xfrm>
                  <a:off x="2785946" y="5571888"/>
                  <a:ext cx="218313" cy="228600"/>
                  <a:chOff x="1514622" y="4423411"/>
                  <a:chExt cx="230358" cy="228600"/>
                </a:xfrm>
              </p:grpSpPr>
              <p:sp>
                <p:nvSpPr>
                  <p:cNvPr id="92" name="사각형: 둥근 모서리 304">
                    <a:extLst>
                      <a:ext uri="{FF2B5EF4-FFF2-40B4-BE49-F238E27FC236}">
                        <a16:creationId xmlns:a16="http://schemas.microsoft.com/office/drawing/2014/main" id="{4568C812-403D-4CD7-8F20-89E9FE6AB002}"/>
                      </a:ext>
                    </a:extLst>
                  </p:cNvPr>
                  <p:cNvSpPr/>
                  <p:nvPr/>
                </p:nvSpPr>
                <p:spPr>
                  <a:xfrm>
                    <a:off x="1514622" y="4423411"/>
                    <a:ext cx="230358" cy="22860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A3D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781027CF-B7B8-49A0-B6FE-880A6DA0F475}"/>
                      </a:ext>
                    </a:extLst>
                  </p:cNvPr>
                  <p:cNvSpPr/>
                  <p:nvPr/>
                </p:nvSpPr>
                <p:spPr>
                  <a:xfrm>
                    <a:off x="1524968" y="4432344"/>
                    <a:ext cx="216024" cy="58540"/>
                  </a:xfrm>
                  <a:prstGeom prst="rect">
                    <a:avLst/>
                  </a:prstGeom>
                  <a:solidFill>
                    <a:srgbClr val="3A3D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CBBD9ED-5887-425D-B337-0159E79B1012}"/>
                    </a:ext>
                  </a:extLst>
                </p:cNvPr>
                <p:cNvCxnSpPr/>
                <p:nvPr/>
              </p:nvCxnSpPr>
              <p:spPr>
                <a:xfrm>
                  <a:off x="2586615" y="5161391"/>
                  <a:ext cx="0" cy="93407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A15DC2A2-D3E9-40C4-920B-7B026106C054}"/>
                    </a:ext>
                  </a:extLst>
                </p:cNvPr>
                <p:cNvCxnSpPr/>
                <p:nvPr/>
              </p:nvCxnSpPr>
              <p:spPr>
                <a:xfrm>
                  <a:off x="2278128" y="5485856"/>
                  <a:ext cx="0" cy="93407"/>
                </a:xfrm>
                <a:prstGeom prst="line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연결선: 꺾임 303">
                  <a:extLst>
                    <a:ext uri="{FF2B5EF4-FFF2-40B4-BE49-F238E27FC236}">
                      <a16:creationId xmlns:a16="http://schemas.microsoft.com/office/drawing/2014/main" id="{CF4462D7-89E2-43F2-BCE6-3488B7B94C69}"/>
                    </a:ext>
                  </a:extLst>
                </p:cNvPr>
                <p:cNvCxnSpPr>
                  <a:stCxn id="100" idx="2"/>
                  <a:endCxn id="92" idx="1"/>
                </p:cNvCxnSpPr>
                <p:nvPr/>
              </p:nvCxnSpPr>
              <p:spPr>
                <a:xfrm rot="16200000" flipH="1">
                  <a:off x="2584886" y="5485128"/>
                  <a:ext cx="202790" cy="199330"/>
                </a:xfrm>
                <a:prstGeom prst="bentConnector2">
                  <a:avLst/>
                </a:prstGeom>
                <a:ln w="12700">
                  <a:solidFill>
                    <a:srgbClr val="3A3D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D70A3E3A-43D7-4164-BCD7-97ACE9638B92}"/>
              </a:ext>
            </a:extLst>
          </p:cNvPr>
          <p:cNvSpPr txBox="1"/>
          <p:nvPr/>
        </p:nvSpPr>
        <p:spPr>
          <a:xfrm>
            <a:off x="5671608" y="3447895"/>
            <a:ext cx="1109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latinLnBrk="0"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SQL </a:t>
            </a:r>
            <a:r>
              <a:rPr lang="ko-KR" altLang="en-US" sz="11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스크립트 </a:t>
            </a:r>
            <a:endParaRPr lang="en-US" altLang="ko-KR" sz="11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  <a:p>
            <a:pPr lvl="0" algn="ctr" latinLnBrk="0">
              <a:defRPr/>
            </a:pPr>
            <a:r>
              <a:rPr lang="ko-KR" altLang="en-US" sz="11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제공</a:t>
            </a:r>
            <a:endParaRPr lang="ko-KR" altLang="en-US" sz="1100" b="1" kern="0" dirty="0">
              <a:solidFill>
                <a:srgbClr val="0F5A97"/>
              </a:solidFill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61E1638-67A4-450B-90D4-C2230353792D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4662009" y="4161065"/>
            <a:ext cx="0" cy="1353383"/>
          </a:xfrm>
          <a:prstGeom prst="straightConnector1">
            <a:avLst/>
          </a:prstGeom>
          <a:ln w="25400">
            <a:solidFill>
              <a:srgbClr val="F2772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CDA7F379-CDB3-40B9-8416-CC028B097C48}"/>
              </a:ext>
            </a:extLst>
          </p:cNvPr>
          <p:cNvSpPr txBox="1"/>
          <p:nvPr/>
        </p:nvSpPr>
        <p:spPr>
          <a:xfrm>
            <a:off x="4404567" y="6031326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en-US" altLang="ko-KR"/>
              <a:t>Table</a:t>
            </a:r>
            <a:endParaRPr lang="ko-KR" altLang="en-US" dirty="0"/>
          </a:p>
        </p:txBody>
      </p:sp>
      <p:sp>
        <p:nvSpPr>
          <p:cNvPr id="156" name="원통형 279">
            <a:extLst>
              <a:ext uri="{FF2B5EF4-FFF2-40B4-BE49-F238E27FC236}">
                <a16:creationId xmlns:a16="http://schemas.microsoft.com/office/drawing/2014/main" id="{8AC7A7F9-7BA3-4702-B42F-4E1512F6A03A}"/>
              </a:ext>
            </a:extLst>
          </p:cNvPr>
          <p:cNvSpPr/>
          <p:nvPr/>
        </p:nvSpPr>
        <p:spPr>
          <a:xfrm>
            <a:off x="4240813" y="5514448"/>
            <a:ext cx="842392" cy="496072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운영계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DB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7" name="연결선: 구부러짐 281">
            <a:extLst>
              <a:ext uri="{FF2B5EF4-FFF2-40B4-BE49-F238E27FC236}">
                <a16:creationId xmlns:a16="http://schemas.microsoft.com/office/drawing/2014/main" id="{F4ADC804-81F7-4204-A8AC-220E7A2F1854}"/>
              </a:ext>
            </a:extLst>
          </p:cNvPr>
          <p:cNvCxnSpPr>
            <a:cxnSpLocks/>
            <a:stCxn id="160" idx="2"/>
          </p:cNvCxnSpPr>
          <p:nvPr/>
        </p:nvCxnSpPr>
        <p:spPr>
          <a:xfrm rot="5400000">
            <a:off x="5265209" y="4978726"/>
            <a:ext cx="603048" cy="941503"/>
          </a:xfrm>
          <a:prstGeom prst="curvedConnector2">
            <a:avLst/>
          </a:prstGeom>
          <a:ln w="25400">
            <a:solidFill>
              <a:srgbClr val="0F5A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0518B9B7-B813-455F-8DC9-0B4A3178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77200"/>
              </p:ext>
            </p:extLst>
          </p:nvPr>
        </p:nvGraphicFramePr>
        <p:xfrm>
          <a:off x="5236052" y="4549844"/>
          <a:ext cx="435556" cy="188276"/>
        </p:xfrm>
        <a:graphic>
          <a:graphicData uri="http://schemas.openxmlformats.org/drawingml/2006/table">
            <a:tbl>
              <a:tblPr firstRow="1" bandRow="1"/>
              <a:tblGrid>
                <a:gridCol w="10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050F74B3-F1EB-494F-B963-598F53EECB44}"/>
              </a:ext>
            </a:extLst>
          </p:cNvPr>
          <p:cNvSpPr txBox="1"/>
          <p:nvPr/>
        </p:nvSpPr>
        <p:spPr>
          <a:xfrm>
            <a:off x="4772389" y="6030006"/>
            <a:ext cx="1032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r>
              <a:rPr lang="ko-KR" altLang="en-US" dirty="0" err="1">
                <a:solidFill>
                  <a:srgbClr val="0F5A97"/>
                </a:solidFill>
              </a:rPr>
              <a:t>운영계</a:t>
            </a:r>
            <a:r>
              <a:rPr lang="ko-KR" altLang="en-US" dirty="0">
                <a:solidFill>
                  <a:srgbClr val="0F5A97"/>
                </a:solidFill>
              </a:rPr>
              <a:t> 반영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ACA0D48-56FD-47C2-AF58-C9B5346A843A}"/>
              </a:ext>
            </a:extLst>
          </p:cNvPr>
          <p:cNvSpPr txBox="1"/>
          <p:nvPr/>
        </p:nvSpPr>
        <p:spPr>
          <a:xfrm>
            <a:off x="5453830" y="4717066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테이블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, </a:t>
            </a:r>
            <a:r>
              <a:rPr kumimoji="0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컬럼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F5A97"/>
                </a:solidFill>
                <a:effectLst/>
                <a:uLnTx/>
                <a:uFillTx/>
              </a:rPr>
              <a:t>등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0F5A97"/>
              </a:solidFill>
              <a:effectLst/>
              <a:uLnTx/>
              <a:uFillTx/>
            </a:endParaRPr>
          </a:p>
          <a:p>
            <a:pPr algn="ctr" latinLnBrk="0">
              <a:defRPr/>
            </a:pPr>
            <a:r>
              <a:rPr lang="ko-KR" altLang="en-US" sz="1100" b="1" kern="0" dirty="0" err="1">
                <a:solidFill>
                  <a:srgbClr val="0F5A97"/>
                </a:solidFill>
              </a:rPr>
              <a:t>차이나는</a:t>
            </a:r>
            <a:r>
              <a:rPr lang="ko-KR" altLang="en-US" sz="1100" b="1" kern="0" dirty="0">
                <a:solidFill>
                  <a:srgbClr val="0F5A97"/>
                </a:solidFill>
              </a:rPr>
              <a:t> 대상</a:t>
            </a:r>
          </a:p>
        </p:txBody>
      </p:sp>
      <p:sp>
        <p:nvSpPr>
          <p:cNvPr id="161" name="사각형: 둥근 모서리 285">
            <a:extLst>
              <a:ext uri="{FF2B5EF4-FFF2-40B4-BE49-F238E27FC236}">
                <a16:creationId xmlns:a16="http://schemas.microsoft.com/office/drawing/2014/main" id="{31D42606-4233-4225-9073-1D69A9B78413}"/>
              </a:ext>
            </a:extLst>
          </p:cNvPr>
          <p:cNvSpPr/>
          <p:nvPr/>
        </p:nvSpPr>
        <p:spPr>
          <a:xfrm>
            <a:off x="4300005" y="4701119"/>
            <a:ext cx="696187" cy="277506"/>
          </a:xfrm>
          <a:prstGeom prst="roundRect">
            <a:avLst>
              <a:gd name="adj" fmla="val 50000"/>
            </a:avLst>
          </a:prstGeom>
          <a:solidFill>
            <a:srgbClr val="F27720"/>
          </a:solidFill>
          <a:ln>
            <a:solidFill>
              <a:srgbClr val="D15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GAP </a:t>
            </a:r>
            <a:r>
              <a:rPr lang="ko-KR" altLang="en-US" sz="1000" b="1">
                <a:solidFill>
                  <a:schemeClr val="bg1"/>
                </a:solidFill>
              </a:rPr>
              <a:t>비교</a:t>
            </a:r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10613739-1046-4015-9C9C-C140EE572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004426"/>
              </p:ext>
            </p:extLst>
          </p:nvPr>
        </p:nvGraphicFramePr>
        <p:xfrm>
          <a:off x="5070669" y="4629724"/>
          <a:ext cx="435556" cy="188276"/>
        </p:xfrm>
        <a:graphic>
          <a:graphicData uri="http://schemas.openxmlformats.org/drawingml/2006/table">
            <a:tbl>
              <a:tblPr firstRow="1" bandRow="1"/>
              <a:tblGrid>
                <a:gridCol w="10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3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D70A3E3A-43D7-4164-BCD7-97ACE9638B92}"/>
              </a:ext>
            </a:extLst>
          </p:cNvPr>
          <p:cNvSpPr txBox="1"/>
          <p:nvPr/>
        </p:nvSpPr>
        <p:spPr>
          <a:xfrm>
            <a:off x="5671608" y="5527139"/>
            <a:ext cx="1109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latinLnBrk="0">
              <a:defRPr/>
            </a:pPr>
            <a:r>
              <a:rPr lang="en-US" altLang="ko-KR" sz="11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SQL </a:t>
            </a:r>
            <a:r>
              <a:rPr lang="ko-KR" altLang="en-US" sz="11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스크립트 </a:t>
            </a:r>
            <a:endParaRPr lang="en-US" altLang="ko-KR" sz="11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  <a:p>
            <a:pPr lvl="0" algn="ctr" latinLnBrk="0">
              <a:defRPr/>
            </a:pPr>
            <a:r>
              <a:rPr lang="ko-KR" altLang="en-US" sz="11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제공</a:t>
            </a:r>
            <a:endParaRPr lang="ko-KR" altLang="en-US" sz="1100" b="1" kern="0" dirty="0">
              <a:solidFill>
                <a:srgbClr val="0F5A97"/>
              </a:solidFill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60C3B86C-FBD2-46F0-A389-DA12F6F94787}"/>
              </a:ext>
            </a:extLst>
          </p:cNvPr>
          <p:cNvCxnSpPr>
            <a:cxnSpLocks/>
            <a:stCxn id="60" idx="5"/>
            <a:endCxn id="156" idx="2"/>
          </p:cNvCxnSpPr>
          <p:nvPr/>
        </p:nvCxnSpPr>
        <p:spPr>
          <a:xfrm>
            <a:off x="3001225" y="2790087"/>
            <a:ext cx="1239588" cy="2972397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CA93034-E63A-4473-B59F-FC9A2F671BD6}"/>
              </a:ext>
            </a:extLst>
          </p:cNvPr>
          <p:cNvGrpSpPr/>
          <p:nvPr/>
        </p:nvGrpSpPr>
        <p:grpSpPr>
          <a:xfrm>
            <a:off x="7387222" y="4097186"/>
            <a:ext cx="466098" cy="693313"/>
            <a:chOff x="909944" y="3080661"/>
            <a:chExt cx="466098" cy="693313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BFD3AD1-97FA-497D-8643-DDAAB3B63450}"/>
                </a:ext>
              </a:extLst>
            </p:cNvPr>
            <p:cNvSpPr txBox="1"/>
            <p:nvPr/>
          </p:nvSpPr>
          <p:spPr>
            <a:xfrm>
              <a:off x="912003" y="3520058"/>
              <a:ext cx="4619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76787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DBA</a:t>
              </a:r>
              <a:endParaRPr lang="ko-KR" altLang="en-US" sz="1050" b="1" dirty="0">
                <a:solidFill>
                  <a:srgbClr val="76787B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5FE9C41E-9FA7-4EA1-A725-CBAE647A0CCC}"/>
                </a:ext>
              </a:extLst>
            </p:cNvPr>
            <p:cNvGrpSpPr/>
            <p:nvPr/>
          </p:nvGrpSpPr>
          <p:grpSpPr>
            <a:xfrm>
              <a:off x="909944" y="3080661"/>
              <a:ext cx="466098" cy="466098"/>
              <a:chOff x="909944" y="2998111"/>
              <a:chExt cx="466098" cy="466098"/>
            </a:xfrm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DF6FE3D-40ED-4B74-87BF-4491FF9406FE}"/>
                  </a:ext>
                </a:extLst>
              </p:cNvPr>
              <p:cNvSpPr/>
              <p:nvPr/>
            </p:nvSpPr>
            <p:spPr>
              <a:xfrm>
                <a:off x="909944" y="2998111"/>
                <a:ext cx="466098" cy="466098"/>
              </a:xfrm>
              <a:prstGeom prst="ellipse">
                <a:avLst/>
              </a:prstGeom>
              <a:solidFill>
                <a:srgbClr val="76787B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b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3217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64352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96527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128701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660879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193055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725230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257404" algn="l" defTabSz="1064352" rtl="0" eaLnBrk="1" latinLnBrk="1" hangingPunct="1">
                  <a:defRPr kumimoji="1" sz="13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altLang="ko-KR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BD20F8F-3025-410D-8ED8-6D4622F9F2FC}"/>
                  </a:ext>
                </a:extLst>
              </p:cNvPr>
              <p:cNvGrpSpPr/>
              <p:nvPr/>
            </p:nvGrpSpPr>
            <p:grpSpPr>
              <a:xfrm>
                <a:off x="1015885" y="3068960"/>
                <a:ext cx="254217" cy="275667"/>
                <a:chOff x="1816407" y="3840876"/>
                <a:chExt cx="309092" cy="335172"/>
              </a:xfrm>
              <a:solidFill>
                <a:srgbClr val="76787B"/>
              </a:solidFill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975F41FA-C0C5-44F2-AA54-B0FCC2649FD7}"/>
                    </a:ext>
                  </a:extLst>
                </p:cNvPr>
                <p:cNvSpPr/>
                <p:nvPr/>
              </p:nvSpPr>
              <p:spPr>
                <a:xfrm>
                  <a:off x="1880953" y="3840876"/>
                  <a:ext cx="180000" cy="180000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1" name="자유형: 도형 73">
                  <a:extLst>
                    <a:ext uri="{FF2B5EF4-FFF2-40B4-BE49-F238E27FC236}">
                      <a16:creationId xmlns:a16="http://schemas.microsoft.com/office/drawing/2014/main" id="{FD2FF7EC-2CBC-4D29-9497-396A65F09856}"/>
                    </a:ext>
                  </a:extLst>
                </p:cNvPr>
                <p:cNvSpPr/>
                <p:nvPr/>
              </p:nvSpPr>
              <p:spPr>
                <a:xfrm>
                  <a:off x="1816407" y="4018602"/>
                  <a:ext cx="309092" cy="157446"/>
                </a:xfrm>
                <a:custGeom>
                  <a:avLst/>
                  <a:gdLst>
                    <a:gd name="connsiteX0" fmla="*/ 154546 w 309092"/>
                    <a:gd name="connsiteY0" fmla="*/ 0 h 157446"/>
                    <a:gd name="connsiteX1" fmla="*/ 309092 w 309092"/>
                    <a:gd name="connsiteY1" fmla="*/ 157446 h 157446"/>
                    <a:gd name="connsiteX2" fmla="*/ 0 w 309092"/>
                    <a:gd name="connsiteY2" fmla="*/ 157446 h 157446"/>
                    <a:gd name="connsiteX3" fmla="*/ 154546 w 309092"/>
                    <a:gd name="connsiteY3" fmla="*/ 0 h 157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092" h="157446">
                      <a:moveTo>
                        <a:pt x="154546" y="0"/>
                      </a:moveTo>
                      <a:cubicBezTo>
                        <a:pt x="239899" y="0"/>
                        <a:pt x="309092" y="70491"/>
                        <a:pt x="309092" y="157446"/>
                      </a:cubicBezTo>
                      <a:lnTo>
                        <a:pt x="0" y="157446"/>
                      </a:lnTo>
                      <a:cubicBezTo>
                        <a:pt x="0" y="70491"/>
                        <a:pt x="69193" y="0"/>
                        <a:pt x="154546" y="0"/>
                      </a:cubicBez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60BC34F-BC73-4EE6-B4F8-20E2B7BA583D}"/>
              </a:ext>
            </a:extLst>
          </p:cNvPr>
          <p:cNvCxnSpPr>
            <a:cxnSpLocks/>
            <a:stCxn id="168" idx="1"/>
            <a:endCxn id="153" idx="3"/>
          </p:cNvCxnSpPr>
          <p:nvPr/>
        </p:nvCxnSpPr>
        <p:spPr>
          <a:xfrm flipH="1" flipV="1">
            <a:off x="6781207" y="3663339"/>
            <a:ext cx="674273" cy="502105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60BC34F-BC73-4EE6-B4F8-20E2B7BA583D}"/>
              </a:ext>
            </a:extLst>
          </p:cNvPr>
          <p:cNvCxnSpPr>
            <a:cxnSpLocks/>
            <a:stCxn id="168" idx="3"/>
          </p:cNvCxnSpPr>
          <p:nvPr/>
        </p:nvCxnSpPr>
        <p:spPr>
          <a:xfrm flipH="1">
            <a:off x="6838915" y="4495026"/>
            <a:ext cx="616565" cy="590649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자유형: 도형 67">
            <a:extLst>
              <a:ext uri="{FF2B5EF4-FFF2-40B4-BE49-F238E27FC236}">
                <a16:creationId xmlns:a16="http://schemas.microsoft.com/office/drawing/2014/main" id="{B588EA74-D12F-4A6A-A32F-0BA161AF20C9}"/>
              </a:ext>
            </a:extLst>
          </p:cNvPr>
          <p:cNvSpPr/>
          <p:nvPr/>
        </p:nvSpPr>
        <p:spPr>
          <a:xfrm>
            <a:off x="4666192" y="2299126"/>
            <a:ext cx="2115979" cy="2079829"/>
          </a:xfrm>
          <a:custGeom>
            <a:avLst/>
            <a:gdLst>
              <a:gd name="connsiteX0" fmla="*/ 0 w 982061"/>
              <a:gd name="connsiteY0" fmla="*/ 491031 h 982061"/>
              <a:gd name="connsiteX1" fmla="*/ 491031 w 982061"/>
              <a:gd name="connsiteY1" fmla="*/ 0 h 982061"/>
              <a:gd name="connsiteX2" fmla="*/ 982062 w 982061"/>
              <a:gd name="connsiteY2" fmla="*/ 491031 h 982061"/>
              <a:gd name="connsiteX3" fmla="*/ 491031 w 982061"/>
              <a:gd name="connsiteY3" fmla="*/ 982062 h 982061"/>
              <a:gd name="connsiteX4" fmla="*/ 0 w 982061"/>
              <a:gd name="connsiteY4" fmla="*/ 491031 h 982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061" h="982061">
                <a:moveTo>
                  <a:pt x="0" y="491031"/>
                </a:moveTo>
                <a:cubicBezTo>
                  <a:pt x="0" y="219842"/>
                  <a:pt x="219842" y="0"/>
                  <a:pt x="491031" y="0"/>
                </a:cubicBezTo>
                <a:cubicBezTo>
                  <a:pt x="762220" y="0"/>
                  <a:pt x="982062" y="219842"/>
                  <a:pt x="982062" y="491031"/>
                </a:cubicBezTo>
                <a:cubicBezTo>
                  <a:pt x="982062" y="762220"/>
                  <a:pt x="762220" y="982062"/>
                  <a:pt x="491031" y="982062"/>
                </a:cubicBezTo>
                <a:cubicBezTo>
                  <a:pt x="219842" y="982062"/>
                  <a:pt x="0" y="762220"/>
                  <a:pt x="0" y="4910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1000"/>
            </a:schemeClr>
          </a:solidFill>
          <a:ln w="25400">
            <a:solidFill>
              <a:srgbClr val="0C4A7E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lvl="0" algn="ctr" defTabSz="577850">
              <a:spcBef>
                <a:spcPct val="0"/>
              </a:spcBef>
            </a:pPr>
            <a:endParaRPr lang="ko-KR" altLang="en-US" sz="1000" dirty="0">
              <a:solidFill>
                <a:srgbClr val="0F5A9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자유형: 도형 67">
            <a:extLst>
              <a:ext uri="{FF2B5EF4-FFF2-40B4-BE49-F238E27FC236}">
                <a16:creationId xmlns:a16="http://schemas.microsoft.com/office/drawing/2014/main" id="{B588EA74-D12F-4A6A-A32F-0BA161AF20C9}"/>
              </a:ext>
            </a:extLst>
          </p:cNvPr>
          <p:cNvSpPr/>
          <p:nvPr/>
        </p:nvSpPr>
        <p:spPr>
          <a:xfrm>
            <a:off x="4661958" y="4443702"/>
            <a:ext cx="2130104" cy="2093713"/>
          </a:xfrm>
          <a:custGeom>
            <a:avLst/>
            <a:gdLst>
              <a:gd name="connsiteX0" fmla="*/ 0 w 982061"/>
              <a:gd name="connsiteY0" fmla="*/ 491031 h 982061"/>
              <a:gd name="connsiteX1" fmla="*/ 491031 w 982061"/>
              <a:gd name="connsiteY1" fmla="*/ 0 h 982061"/>
              <a:gd name="connsiteX2" fmla="*/ 982062 w 982061"/>
              <a:gd name="connsiteY2" fmla="*/ 491031 h 982061"/>
              <a:gd name="connsiteX3" fmla="*/ 491031 w 982061"/>
              <a:gd name="connsiteY3" fmla="*/ 982062 h 982061"/>
              <a:gd name="connsiteX4" fmla="*/ 0 w 982061"/>
              <a:gd name="connsiteY4" fmla="*/ 491031 h 982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061" h="982061">
                <a:moveTo>
                  <a:pt x="0" y="491031"/>
                </a:moveTo>
                <a:cubicBezTo>
                  <a:pt x="0" y="219842"/>
                  <a:pt x="219842" y="0"/>
                  <a:pt x="491031" y="0"/>
                </a:cubicBezTo>
                <a:cubicBezTo>
                  <a:pt x="762220" y="0"/>
                  <a:pt x="982062" y="219842"/>
                  <a:pt x="982062" y="491031"/>
                </a:cubicBezTo>
                <a:cubicBezTo>
                  <a:pt x="982062" y="762220"/>
                  <a:pt x="762220" y="982062"/>
                  <a:pt x="491031" y="982062"/>
                </a:cubicBezTo>
                <a:cubicBezTo>
                  <a:pt x="219842" y="982062"/>
                  <a:pt x="0" y="762220"/>
                  <a:pt x="0" y="4910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1000"/>
            </a:schemeClr>
          </a:solidFill>
          <a:ln w="25400">
            <a:solidFill>
              <a:srgbClr val="0C4A7E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0" tIns="0" rIns="0" bIns="0" numCol="1" spcCol="1270" anchor="ctr" anchorCtr="0">
            <a:noAutofit/>
          </a:bodyPr>
          <a:lstStyle/>
          <a:p>
            <a:pPr lvl="0" algn="ctr" defTabSz="577850">
              <a:spcBef>
                <a:spcPct val="0"/>
              </a:spcBef>
            </a:pPr>
            <a:endParaRPr lang="ko-KR" altLang="en-US" sz="1000" dirty="0">
              <a:solidFill>
                <a:srgbClr val="0F5A9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753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30408" y="1933623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30408" y="2314837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3CFD9-C928-4493-868F-5783BB37DC25}"/>
              </a:ext>
            </a:extLst>
          </p:cNvPr>
          <p:cNvSpPr/>
          <p:nvPr/>
        </p:nvSpPr>
        <p:spPr>
          <a:xfrm>
            <a:off x="1882819" y="981291"/>
            <a:ext cx="754950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DB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DB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및 승인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F1921-1F93-45A5-BD1A-19000E196B02}"/>
              </a:ext>
            </a:extLst>
          </p:cNvPr>
          <p:cNvSpPr/>
          <p:nvPr/>
        </p:nvSpPr>
        <p:spPr>
          <a:xfrm>
            <a:off x="336354" y="3428228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반영신청</a:t>
            </a:r>
            <a:endParaRPr lang="ko-KR" altLang="en-US" sz="9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4C5FBE-0A22-47DB-A775-FD88828307BA}"/>
              </a:ext>
            </a:extLst>
          </p:cNvPr>
          <p:cNvSpPr/>
          <p:nvPr/>
        </p:nvSpPr>
        <p:spPr>
          <a:xfrm>
            <a:off x="336354" y="2855829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78FA6C-3415-498B-A672-DC911637195A}"/>
              </a:ext>
            </a:extLst>
          </p:cNvPr>
          <p:cNvSpPr/>
          <p:nvPr/>
        </p:nvSpPr>
        <p:spPr>
          <a:xfrm>
            <a:off x="336354" y="4000627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6998FD-B01F-44FB-B827-95DAAA65E96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22275" y="3752228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CDD31A3-BA2B-429A-98D0-348BC87D4E90}"/>
              </a:ext>
            </a:extLst>
          </p:cNvPr>
          <p:cNvCxnSpPr>
            <a:cxnSpLocks/>
            <a:stCxn id="34" idx="1"/>
            <a:endCxn id="35" idx="1"/>
          </p:cNvCxnSpPr>
          <p:nvPr/>
        </p:nvCxnSpPr>
        <p:spPr>
          <a:xfrm rot="10800000" flipV="1">
            <a:off x="336354" y="3017829"/>
            <a:ext cx="12700" cy="1144798"/>
          </a:xfrm>
          <a:prstGeom prst="bentConnector3">
            <a:avLst>
              <a:gd name="adj1" fmla="val 11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2">
            <a:extLst>
              <a:ext uri="{FF2B5EF4-FFF2-40B4-BE49-F238E27FC236}">
                <a16:creationId xmlns:a16="http://schemas.microsoft.com/office/drawing/2014/main" id="{9EE694B7-E451-4F76-B412-F399AA155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553" y="1290660"/>
            <a:ext cx="7338033" cy="481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Char char="q"/>
            </a:pP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반영신청에 대한 승인 절차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※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결재라인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DB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신청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개발계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반영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[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운영계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반영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개발계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반영 절차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업무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PL(1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차승인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 DBA(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최종승인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운영계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반영 절차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업무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PL(1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차승인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 DBA(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최종승인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신청 시 결재자에게 승인 요청 메일 자동 발송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2. DB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신청에 대한 결재 진행 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신청에 대한 검증 및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결재내역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 후 승인 또는 반려 진행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DBA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신청에 대한 검증 및 결재내역 입력 후 승인 또는 반려 진행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ClrTx/>
              <a:buSzPct val="90000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5. DB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신청에 대한 결과 메일 자동 발송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1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3CFD9-C928-4493-868F-5783BB37DC25}"/>
              </a:ext>
            </a:extLst>
          </p:cNvPr>
          <p:cNvSpPr/>
          <p:nvPr/>
        </p:nvSpPr>
        <p:spPr>
          <a:xfrm>
            <a:off x="1882819" y="981291"/>
            <a:ext cx="7549502" cy="536084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30408" y="1933627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30408" y="2314841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DB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단계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F1921-1F93-45A5-BD1A-19000E196B02}"/>
              </a:ext>
            </a:extLst>
          </p:cNvPr>
          <p:cNvSpPr/>
          <p:nvPr/>
        </p:nvSpPr>
        <p:spPr>
          <a:xfrm>
            <a:off x="336354" y="342823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반영신청</a:t>
            </a:r>
            <a:endParaRPr lang="ko-KR" altLang="en-US" sz="9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4C5FBE-0A22-47DB-A775-FD88828307BA}"/>
              </a:ext>
            </a:extLst>
          </p:cNvPr>
          <p:cNvSpPr/>
          <p:nvPr/>
        </p:nvSpPr>
        <p:spPr>
          <a:xfrm>
            <a:off x="336354" y="2855833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78FA6C-3415-498B-A672-DC911637195A}"/>
              </a:ext>
            </a:extLst>
          </p:cNvPr>
          <p:cNvSpPr/>
          <p:nvPr/>
        </p:nvSpPr>
        <p:spPr>
          <a:xfrm>
            <a:off x="336354" y="4000631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6998FD-B01F-44FB-B827-95DAAA65E96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22275" y="3752232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69" descr="j0255117">
            <a:extLst>
              <a:ext uri="{FF2B5EF4-FFF2-40B4-BE49-F238E27FC236}">
                <a16:creationId xmlns:a16="http://schemas.microsoft.com/office/drawing/2014/main" id="{E55E2B91-0B6F-4E9A-A266-8114BF4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3" y="2756537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CDD31A3-BA2B-429A-98D0-348BC87D4E90}"/>
              </a:ext>
            </a:extLst>
          </p:cNvPr>
          <p:cNvCxnSpPr>
            <a:cxnSpLocks/>
            <a:stCxn id="34" idx="1"/>
            <a:endCxn id="35" idx="1"/>
          </p:cNvCxnSpPr>
          <p:nvPr/>
        </p:nvCxnSpPr>
        <p:spPr>
          <a:xfrm rot="10800000" flipV="1">
            <a:off x="336354" y="3017833"/>
            <a:ext cx="12700" cy="1144798"/>
          </a:xfrm>
          <a:prstGeom prst="bentConnector3">
            <a:avLst>
              <a:gd name="adj1" fmla="val 11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A8DC672-CAF9-4A60-BAB8-E24E352FEF3C}"/>
              </a:ext>
            </a:extLst>
          </p:cNvPr>
          <p:cNvSpPr/>
          <p:nvPr/>
        </p:nvSpPr>
        <p:spPr>
          <a:xfrm>
            <a:off x="1993691" y="2238269"/>
            <a:ext cx="3512734" cy="3813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073DC9-AC67-4890-A64D-A8FA5ED52D1E}"/>
              </a:ext>
            </a:extLst>
          </p:cNvPr>
          <p:cNvSpPr/>
          <p:nvPr/>
        </p:nvSpPr>
        <p:spPr>
          <a:xfrm>
            <a:off x="5690252" y="2238269"/>
            <a:ext cx="3512734" cy="3813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E4DF9C4-4B15-44BD-A6EA-4F12523D15E7}"/>
              </a:ext>
            </a:extLst>
          </p:cNvPr>
          <p:cNvSpPr/>
          <p:nvPr/>
        </p:nvSpPr>
        <p:spPr>
          <a:xfrm>
            <a:off x="2355002" y="2371888"/>
            <a:ext cx="2780079" cy="4846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승인된 모델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개발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DB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2F53189-99C5-4512-BBB7-90657AFCE9D9}"/>
              </a:ext>
            </a:extLst>
          </p:cNvPr>
          <p:cNvSpPr/>
          <p:nvPr/>
        </p:nvSpPr>
        <p:spPr>
          <a:xfrm>
            <a:off x="6028979" y="2371888"/>
            <a:ext cx="2780079" cy="4846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개발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169" descr="j0255117">
            <a:extLst>
              <a:ext uri="{FF2B5EF4-FFF2-40B4-BE49-F238E27FC236}">
                <a16:creationId xmlns:a16="http://schemas.microsoft.com/office/drawing/2014/main" id="{0A6ED5FF-5B16-478F-98EE-1EC865A4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3" y="3348280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4BB02A4-B659-46DF-AD1C-89DE1845A276}"/>
              </a:ext>
            </a:extLst>
          </p:cNvPr>
          <p:cNvSpPr txBox="1"/>
          <p:nvPr/>
        </p:nvSpPr>
        <p:spPr>
          <a:xfrm>
            <a:off x="2040583" y="1017513"/>
            <a:ext cx="7269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fontAlgn="auto">
              <a:lnSpc>
                <a:spcPct val="100000"/>
              </a:lnSpc>
              <a:spcAft>
                <a:spcPts val="600"/>
              </a:spcAft>
              <a:buSzPct val="90000"/>
              <a:buFont typeface="Wingdings" pitchFamily="2" charset="2"/>
              <a:buChar char="q"/>
              <a:tabLst/>
              <a:defRPr/>
            </a:pPr>
            <a:r>
              <a:rPr kumimoji="1"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kumimoji="1"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 개요</a:t>
            </a:r>
            <a:endParaRPr kumimoji="1" lang="en-US" altLang="ko-KR" sz="1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변경관리는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GSMETA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이용하여 관리하며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일반사용자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물리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Table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변경요청 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GSMETA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등록하여 요청함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최종 물리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Table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 권한은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DBA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에게만 허용됨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권한 통제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11D57-F343-4660-B38D-3DF8724A256F}"/>
              </a:ext>
            </a:extLst>
          </p:cNvPr>
          <p:cNvSpPr txBox="1"/>
          <p:nvPr/>
        </p:nvSpPr>
        <p:spPr>
          <a:xfrm>
            <a:off x="2074214" y="3113659"/>
            <a:ext cx="327163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변경 신청에 대하여 최종 승인이 완료된 모델 정보를 기반으로 개발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반영 신청이 가능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없는 모델일 경우 모델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바로 반영함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  <a:p>
            <a:pPr latinLnBrk="0"/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DB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및 운영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둘 다 있는 경우에는 반드시 개발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반영한 후에 운영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반영할 수 있음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E46E7-EC8B-406F-8F4E-26DAAC234FA9}"/>
              </a:ext>
            </a:extLst>
          </p:cNvPr>
          <p:cNvSpPr txBox="1"/>
          <p:nvPr/>
        </p:nvSpPr>
        <p:spPr>
          <a:xfrm>
            <a:off x="5810918" y="3113659"/>
            <a:ext cx="32716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0">
              <a:buAutoNum type="arabicParenR"/>
            </a:pP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DB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요청에 대하여 최종 승인이 완료된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DDL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기반으로 운영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반영 신청이 가능</a:t>
            </a: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658461-725D-4722-B3DA-ECA00DE06AB6}"/>
              </a:ext>
            </a:extLst>
          </p:cNvPr>
          <p:cNvSpPr txBox="1"/>
          <p:nvPr/>
        </p:nvSpPr>
        <p:spPr>
          <a:xfrm>
            <a:off x="2149791" y="5044430"/>
            <a:ext cx="3120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정보를 반영할 개발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매핑 정보 기반으로 반영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자동 설정됨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즉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선택 시 반영될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DB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정보는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GSMETA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자동으로 선택이 됨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B4DE9-A1E2-42B3-B9CD-2C62C85AEEA2}"/>
              </a:ext>
            </a:extLst>
          </p:cNvPr>
          <p:cNvSpPr txBox="1"/>
          <p:nvPr/>
        </p:nvSpPr>
        <p:spPr>
          <a:xfrm>
            <a:off x="5927594" y="5044430"/>
            <a:ext cx="3120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정보를 반영할 운영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매핑 정보 기반으로 반영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DB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자동 설정됨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즉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선택 시 반영될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DB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정보는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GSMETA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자동으로 선택이 됨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95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E24EAC-BD2F-478E-94B0-FB8BB46196CD}"/>
              </a:ext>
            </a:extLst>
          </p:cNvPr>
          <p:cNvSpPr/>
          <p:nvPr/>
        </p:nvSpPr>
        <p:spPr>
          <a:xfrm>
            <a:off x="1897324" y="1402006"/>
            <a:ext cx="7662600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DB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반영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239167"/>
              </p:ext>
            </p:extLst>
          </p:nvPr>
        </p:nvGraphicFramePr>
        <p:xfrm>
          <a:off x="1897325" y="691558"/>
          <a:ext cx="7473098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승인된 모델 기준으로 모델에서 개발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DB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반영신청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DBMS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반영관리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 이관신청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8590B54-F136-4A76-A664-491060CD2B4F}"/>
              </a:ext>
            </a:extLst>
          </p:cNvPr>
          <p:cNvSpPr/>
          <p:nvPr/>
        </p:nvSpPr>
        <p:spPr>
          <a:xfrm>
            <a:off x="1888991" y="1402006"/>
            <a:ext cx="7670933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B709830-3AE4-4464-B80C-C0A99FC7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93" y="1528988"/>
            <a:ext cx="7291930" cy="32904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6ABB13-10E7-49AF-9692-AA8CD2BB0D5C}"/>
              </a:ext>
            </a:extLst>
          </p:cNvPr>
          <p:cNvSpPr txBox="1"/>
          <p:nvPr/>
        </p:nvSpPr>
        <p:spPr>
          <a:xfrm>
            <a:off x="2004646" y="4862751"/>
            <a:ext cx="7295438" cy="1514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 최종 승인 된 모델을 선택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1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1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 갭 분석 버튼을 클릭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갭 분석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결과를 확인 후 반영할 테이블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선택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 가능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신청 버튼 클릭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lang="ko-KR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⑦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신청정보를 입력하고 신청내역을 확인한 후 신청 버튼을 클릭하여 반영신청을 완료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88991" y="1420052"/>
            <a:ext cx="7461075" cy="625436"/>
            <a:chOff x="380453" y="1420052"/>
            <a:chExt cx="8969614" cy="62543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12E3DA-9062-415A-89F6-ED96843FE1CF}"/>
                </a:ext>
              </a:extLst>
            </p:cNvPr>
            <p:cNvSpPr/>
            <p:nvPr/>
          </p:nvSpPr>
          <p:spPr>
            <a:xfrm>
              <a:off x="2396136" y="1527116"/>
              <a:ext cx="1155956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6CAD533-ABD2-4291-BE9E-3CCB521719C2}"/>
                </a:ext>
              </a:extLst>
            </p:cNvPr>
            <p:cNvSpPr/>
            <p:nvPr/>
          </p:nvSpPr>
          <p:spPr>
            <a:xfrm>
              <a:off x="2740506" y="144508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9C35125-784A-4DF7-8843-C507FE1FE993}"/>
                </a:ext>
              </a:extLst>
            </p:cNvPr>
            <p:cNvSpPr/>
            <p:nvPr/>
          </p:nvSpPr>
          <p:spPr>
            <a:xfrm>
              <a:off x="3940406" y="1527116"/>
              <a:ext cx="1155956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0811613-92F5-4682-9B34-BC99B99CE755}"/>
                </a:ext>
              </a:extLst>
            </p:cNvPr>
            <p:cNvSpPr/>
            <p:nvPr/>
          </p:nvSpPr>
          <p:spPr>
            <a:xfrm>
              <a:off x="3864434" y="1420052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90DA31-B53F-4DEF-9471-A76211EE972D}"/>
                </a:ext>
              </a:extLst>
            </p:cNvPr>
            <p:cNvSpPr/>
            <p:nvPr/>
          </p:nvSpPr>
          <p:spPr>
            <a:xfrm>
              <a:off x="922537" y="1527116"/>
              <a:ext cx="1155956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D27DF6-CC91-40BD-A5DB-44751907CD97}"/>
                </a:ext>
              </a:extLst>
            </p:cNvPr>
            <p:cNvSpPr/>
            <p:nvPr/>
          </p:nvSpPr>
          <p:spPr>
            <a:xfrm>
              <a:off x="1284515" y="143903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A1D8364-633B-4EE9-B0DE-ABBAD7D100B6}"/>
                </a:ext>
              </a:extLst>
            </p:cNvPr>
            <p:cNvSpPr/>
            <p:nvPr/>
          </p:nvSpPr>
          <p:spPr>
            <a:xfrm>
              <a:off x="7827507" y="1547034"/>
              <a:ext cx="540000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DFC1CE0-67C5-4964-A0E7-C3615123D6EB}"/>
                </a:ext>
              </a:extLst>
            </p:cNvPr>
            <p:cNvSpPr/>
            <p:nvPr/>
          </p:nvSpPr>
          <p:spPr>
            <a:xfrm>
              <a:off x="7731386" y="143903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0AD529-37C7-4D6E-9255-D7F971338DF7}"/>
                </a:ext>
              </a:extLst>
            </p:cNvPr>
            <p:cNvSpPr/>
            <p:nvPr/>
          </p:nvSpPr>
          <p:spPr>
            <a:xfrm>
              <a:off x="8810067" y="1528288"/>
              <a:ext cx="540000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BDEF422-B159-473B-AFD4-3BC3749394A3}"/>
                </a:ext>
              </a:extLst>
            </p:cNvPr>
            <p:cNvSpPr/>
            <p:nvPr/>
          </p:nvSpPr>
          <p:spPr>
            <a:xfrm>
              <a:off x="8713946" y="142028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7" name="Picture 169" descr="j0255117">
              <a:extLst>
                <a:ext uri="{FF2B5EF4-FFF2-40B4-BE49-F238E27FC236}">
                  <a16:creationId xmlns:a16="http://schemas.microsoft.com/office/drawing/2014/main" id="{C8A4AE2D-6DFE-484B-8EA6-939601AF9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60" y="1823840"/>
              <a:ext cx="258216" cy="22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FDFCAEF-E6D9-44C9-B5B0-32F5660D9A05}"/>
                </a:ext>
              </a:extLst>
            </p:cNvPr>
            <p:cNvSpPr/>
            <p:nvPr/>
          </p:nvSpPr>
          <p:spPr>
            <a:xfrm>
              <a:off x="380453" y="170444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D03C4D6-DB27-47CD-BE3E-3052C837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25" y="2405768"/>
            <a:ext cx="4612185" cy="2830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42EF255-E0AA-458C-8537-85CE622C0E1E}"/>
              </a:ext>
            </a:extLst>
          </p:cNvPr>
          <p:cNvCxnSpPr>
            <a:cxnSpLocks/>
            <a:stCxn id="35" idx="2"/>
            <a:endCxn id="25" idx="3"/>
          </p:cNvCxnSpPr>
          <p:nvPr/>
        </p:nvCxnSpPr>
        <p:spPr>
          <a:xfrm rot="5400000">
            <a:off x="7867031" y="2562367"/>
            <a:ext cx="2112525" cy="404366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76720FAE-E3F7-449B-88BA-7962E3482B97}"/>
              </a:ext>
            </a:extLst>
          </p:cNvPr>
          <p:cNvSpPr/>
          <p:nvPr/>
        </p:nvSpPr>
        <p:spPr>
          <a:xfrm>
            <a:off x="7809497" y="4952074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24D461-60D8-4DB9-A6F6-E49C62DBDB4A}"/>
              </a:ext>
            </a:extLst>
          </p:cNvPr>
          <p:cNvSpPr/>
          <p:nvPr/>
        </p:nvSpPr>
        <p:spPr>
          <a:xfrm>
            <a:off x="4098157" y="2545942"/>
            <a:ext cx="1089305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30408" y="1933627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30408" y="2314841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7F1921-1F93-45A5-BD1A-19000E196B02}"/>
              </a:ext>
            </a:extLst>
          </p:cNvPr>
          <p:cNvSpPr/>
          <p:nvPr/>
        </p:nvSpPr>
        <p:spPr>
          <a:xfrm>
            <a:off x="336354" y="342823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반영신청</a:t>
            </a:r>
            <a:endParaRPr lang="ko-KR" altLang="en-US" sz="9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4C5FBE-0A22-47DB-A775-FD88828307BA}"/>
              </a:ext>
            </a:extLst>
          </p:cNvPr>
          <p:cNvSpPr/>
          <p:nvPr/>
        </p:nvSpPr>
        <p:spPr>
          <a:xfrm>
            <a:off x="336354" y="2855833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78FA6C-3415-498B-A672-DC911637195A}"/>
              </a:ext>
            </a:extLst>
          </p:cNvPr>
          <p:cNvSpPr/>
          <p:nvPr/>
        </p:nvSpPr>
        <p:spPr>
          <a:xfrm>
            <a:off x="336354" y="4000631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66998FD-B01F-44FB-B827-95DAAA65E967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022275" y="3752232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69" descr="j0255117">
            <a:extLst>
              <a:ext uri="{FF2B5EF4-FFF2-40B4-BE49-F238E27FC236}">
                <a16:creationId xmlns:a16="http://schemas.microsoft.com/office/drawing/2014/main" id="{E55E2B91-0B6F-4E9A-A266-8114BF4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3" y="2756537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연결선: 꺾임 6">
            <a:extLst>
              <a:ext uri="{FF2B5EF4-FFF2-40B4-BE49-F238E27FC236}">
                <a16:creationId xmlns:a16="http://schemas.microsoft.com/office/drawing/2014/main" id="{4CDD31A3-BA2B-429A-98D0-348BC87D4E90}"/>
              </a:ext>
            </a:extLst>
          </p:cNvPr>
          <p:cNvCxnSpPr>
            <a:cxnSpLocks/>
            <a:stCxn id="49" idx="1"/>
            <a:endCxn id="51" idx="1"/>
          </p:cNvCxnSpPr>
          <p:nvPr/>
        </p:nvCxnSpPr>
        <p:spPr>
          <a:xfrm rot="10800000" flipV="1">
            <a:off x="336354" y="3017833"/>
            <a:ext cx="12700" cy="1144798"/>
          </a:xfrm>
          <a:prstGeom prst="bentConnector3">
            <a:avLst>
              <a:gd name="adj1" fmla="val 11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74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E24EAC-BD2F-478E-94B0-FB8BB46196CD}"/>
              </a:ext>
            </a:extLst>
          </p:cNvPr>
          <p:cNvSpPr/>
          <p:nvPr/>
        </p:nvSpPr>
        <p:spPr>
          <a:xfrm>
            <a:off x="1915291" y="1402006"/>
            <a:ext cx="7644633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D7B8C7-E8BB-4FD3-B080-F29CC885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93" y="1512645"/>
            <a:ext cx="7318229" cy="33015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DB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운영계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반영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049574"/>
              </p:ext>
            </p:extLst>
          </p:nvPr>
        </p:nvGraphicFramePr>
        <p:xfrm>
          <a:off x="1862493" y="691558"/>
          <a:ext cx="750793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9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DB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반영 승인된 테이블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들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운영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반영요청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DBMS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반영관리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테이블 이관신청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DB4084-7C2F-4531-9145-5E2D0FA97A46}"/>
              </a:ext>
            </a:extLst>
          </p:cNvPr>
          <p:cNvSpPr txBox="1"/>
          <p:nvPr/>
        </p:nvSpPr>
        <p:spPr>
          <a:xfrm>
            <a:off x="2004646" y="4862751"/>
            <a:ext cx="7295438" cy="1514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 최종 승인 된 모델을 선택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1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 갭 분석 버튼을 클릭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갭 분석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결과를 확인 후 반영할 테이블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선택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 가능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신청 버튼 클릭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709613" fontAlgn="base" latinLnBrk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</a:pPr>
            <a:r>
              <a:rPr lang="ko-KR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⑦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신청정보를 입력하고 신청내역을 확인한 후 신청 버튼을 클릭하여 반영신청을 완료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15291" y="1391724"/>
            <a:ext cx="7453437" cy="653764"/>
            <a:chOff x="380453" y="1391724"/>
            <a:chExt cx="8988275" cy="65376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B423B2-594B-4722-8FBC-1D2108B14A96}"/>
                </a:ext>
              </a:extLst>
            </p:cNvPr>
            <p:cNvSpPr/>
            <p:nvPr/>
          </p:nvSpPr>
          <p:spPr>
            <a:xfrm>
              <a:off x="2396136" y="1527116"/>
              <a:ext cx="1155956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24ECB6-6CA0-4F89-A85F-CA450A2B11E4}"/>
                </a:ext>
              </a:extLst>
            </p:cNvPr>
            <p:cNvSpPr/>
            <p:nvPr/>
          </p:nvSpPr>
          <p:spPr>
            <a:xfrm>
              <a:off x="2740506" y="144508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322DD9A-827B-4914-A823-B43A4D5EE6EE}"/>
                </a:ext>
              </a:extLst>
            </p:cNvPr>
            <p:cNvSpPr/>
            <p:nvPr/>
          </p:nvSpPr>
          <p:spPr>
            <a:xfrm>
              <a:off x="3940406" y="1527116"/>
              <a:ext cx="1155956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0570387-3C4C-4982-A130-39357B16C811}"/>
                </a:ext>
              </a:extLst>
            </p:cNvPr>
            <p:cNvSpPr/>
            <p:nvPr/>
          </p:nvSpPr>
          <p:spPr>
            <a:xfrm>
              <a:off x="3791859" y="139172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F3ED6A7-6275-404E-BF66-EECDA5DE01B1}"/>
                </a:ext>
              </a:extLst>
            </p:cNvPr>
            <p:cNvSpPr/>
            <p:nvPr/>
          </p:nvSpPr>
          <p:spPr>
            <a:xfrm>
              <a:off x="922537" y="1527116"/>
              <a:ext cx="1155956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14015FA-06E7-45BC-8916-E2CC3CEC9FDB}"/>
                </a:ext>
              </a:extLst>
            </p:cNvPr>
            <p:cNvSpPr/>
            <p:nvPr/>
          </p:nvSpPr>
          <p:spPr>
            <a:xfrm>
              <a:off x="1284515" y="143903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72F5C4-343F-4488-A396-0DA7CEDF85FF}"/>
                </a:ext>
              </a:extLst>
            </p:cNvPr>
            <p:cNvSpPr/>
            <p:nvPr/>
          </p:nvSpPr>
          <p:spPr>
            <a:xfrm>
              <a:off x="7887447" y="1536957"/>
              <a:ext cx="540000" cy="18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D35DA46-7D18-4B5D-9458-3B2921D9ECE0}"/>
                </a:ext>
              </a:extLst>
            </p:cNvPr>
            <p:cNvSpPr/>
            <p:nvPr/>
          </p:nvSpPr>
          <p:spPr>
            <a:xfrm>
              <a:off x="7731386" y="143903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354B0B-ECFE-4C69-8AD1-8B1C4FFDE352}"/>
                </a:ext>
              </a:extLst>
            </p:cNvPr>
            <p:cNvSpPr/>
            <p:nvPr/>
          </p:nvSpPr>
          <p:spPr>
            <a:xfrm>
              <a:off x="8902763" y="1528287"/>
              <a:ext cx="465965" cy="2003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6A53DAD-4442-4605-AE09-CC347A8EA183}"/>
                </a:ext>
              </a:extLst>
            </p:cNvPr>
            <p:cNvSpPr/>
            <p:nvPr/>
          </p:nvSpPr>
          <p:spPr>
            <a:xfrm>
              <a:off x="8713946" y="142028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2" name="Picture 169" descr="j0255117">
              <a:extLst>
                <a:ext uri="{FF2B5EF4-FFF2-40B4-BE49-F238E27FC236}">
                  <a16:creationId xmlns:a16="http://schemas.microsoft.com/office/drawing/2014/main" id="{8CAB7F0D-ACFD-45E6-90BA-BE1A9AEFA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8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60" y="1823840"/>
              <a:ext cx="258216" cy="22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2603D7A-E5EA-48EB-9912-2815CE3D1748}"/>
                </a:ext>
              </a:extLst>
            </p:cNvPr>
            <p:cNvSpPr/>
            <p:nvPr/>
          </p:nvSpPr>
          <p:spPr>
            <a:xfrm>
              <a:off x="380453" y="170444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021F06E-240F-45E4-AF34-90AA0042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885" y="2405768"/>
            <a:ext cx="4612185" cy="2830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F388CA1-50C1-4577-9F32-EE1CBC658369}"/>
              </a:ext>
            </a:extLst>
          </p:cNvPr>
          <p:cNvCxnSpPr>
            <a:cxnSpLocks/>
            <a:endCxn id="34" idx="3"/>
          </p:cNvCxnSpPr>
          <p:nvPr/>
        </p:nvCxnSpPr>
        <p:spPr>
          <a:xfrm rot="5400000">
            <a:off x="7863968" y="2609390"/>
            <a:ext cx="2112525" cy="310320"/>
          </a:xfrm>
          <a:prstGeom prst="bentConnector2">
            <a:avLst/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89FD574-46B1-49C0-B424-D83C57003F60}"/>
              </a:ext>
            </a:extLst>
          </p:cNvPr>
          <p:cNvSpPr/>
          <p:nvPr/>
        </p:nvSpPr>
        <p:spPr>
          <a:xfrm>
            <a:off x="7853457" y="4952074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64F409-A2A9-42D4-8D19-596E5E761A38}"/>
              </a:ext>
            </a:extLst>
          </p:cNvPr>
          <p:cNvSpPr/>
          <p:nvPr/>
        </p:nvSpPr>
        <p:spPr>
          <a:xfrm>
            <a:off x="4142117" y="2545942"/>
            <a:ext cx="1089305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47646F-9C74-4C47-AAAE-7ADF13BF1F57}"/>
              </a:ext>
            </a:extLst>
          </p:cNvPr>
          <p:cNvGrpSpPr/>
          <p:nvPr/>
        </p:nvGrpSpPr>
        <p:grpSpPr>
          <a:xfrm>
            <a:off x="299436" y="1017513"/>
            <a:ext cx="1419101" cy="357998"/>
            <a:chOff x="395903" y="981106"/>
            <a:chExt cx="4536413" cy="35799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DFFA3C7-CF94-4A9A-ADE5-24BD659ABD34}"/>
                </a:ext>
              </a:extLst>
            </p:cNvPr>
            <p:cNvSpPr/>
            <p:nvPr/>
          </p:nvSpPr>
          <p:spPr bwMode="gray">
            <a:xfrm>
              <a:off x="395903" y="981106"/>
              <a:ext cx="4519570" cy="34966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ctr">
              <a:spAutoFit/>
            </a:bodyPr>
            <a:lstStyle/>
            <a:p>
              <a:pPr marL="303213" indent="-303213" algn="ctr" defTabSz="895350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</a:pPr>
              <a:r>
                <a:rPr lang="ko-KR" altLang="en-US" b="1" kern="0" spc="-5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 및 역할</a:t>
              </a:r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5678C2B5-35CB-4BDD-B0A1-0DEFA8D71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16" y="1339104"/>
              <a:ext cx="4536000" cy="0"/>
            </a:xfrm>
            <a:prstGeom prst="line">
              <a:avLst/>
            </a:prstGeom>
            <a:noFill/>
            <a:ln w="28575">
              <a:solidFill>
                <a:sysClr val="windowText" lastClr="000000">
                  <a:lumMod val="85000"/>
                  <a:lumOff val="15000"/>
                </a:sys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Pct val="120000"/>
                <a:defRPr/>
              </a:pPr>
              <a:endParaRPr lang="ko-KR" altLang="en-US" sz="18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5DCB8E-8D34-4BB3-9B93-3418EF4E1907}"/>
              </a:ext>
            </a:extLst>
          </p:cNvPr>
          <p:cNvSpPr/>
          <p:nvPr/>
        </p:nvSpPr>
        <p:spPr>
          <a:xfrm>
            <a:off x="330408" y="1933627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모델신청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2EE6F4-E983-4168-8572-363F7B9DE5FC}"/>
              </a:ext>
            </a:extLst>
          </p:cNvPr>
          <p:cNvSpPr/>
          <p:nvPr/>
        </p:nvSpPr>
        <p:spPr>
          <a:xfrm>
            <a:off x="330408" y="2314841"/>
            <a:ext cx="1371842" cy="324000"/>
          </a:xfrm>
          <a:prstGeom prst="rect">
            <a:avLst/>
          </a:prstGeom>
          <a:solidFill>
            <a:srgbClr val="436EF5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162C99-839A-4B8A-9727-ED5526B3064C}"/>
              </a:ext>
            </a:extLst>
          </p:cNvPr>
          <p:cNvSpPr/>
          <p:nvPr/>
        </p:nvSpPr>
        <p:spPr>
          <a:xfrm>
            <a:off x="328021" y="1535026"/>
            <a:ext cx="1371842" cy="324000"/>
          </a:xfrm>
          <a:prstGeom prst="rect">
            <a:avLst/>
          </a:prstGeom>
          <a:solidFill>
            <a:srgbClr val="436EF5">
              <a:alpha val="30196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표준신청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7F1921-1F93-45A5-BD1A-19000E196B02}"/>
              </a:ext>
            </a:extLst>
          </p:cNvPr>
          <p:cNvSpPr/>
          <p:nvPr/>
        </p:nvSpPr>
        <p:spPr>
          <a:xfrm>
            <a:off x="336354" y="3428232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운영 </a:t>
            </a:r>
            <a:r>
              <a:rPr lang="en-US" altLang="ko-KR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DB </a:t>
            </a:r>
            <a:r>
              <a:rPr lang="ko-KR" altLang="en-US" sz="90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반영신청</a:t>
            </a:r>
            <a:endParaRPr lang="ko-KR" altLang="en-US" sz="9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4C5FBE-0A22-47DB-A775-FD88828307BA}"/>
              </a:ext>
            </a:extLst>
          </p:cNvPr>
          <p:cNvSpPr/>
          <p:nvPr/>
        </p:nvSpPr>
        <p:spPr>
          <a:xfrm>
            <a:off x="336354" y="2855833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78FA6C-3415-498B-A672-DC911637195A}"/>
              </a:ext>
            </a:extLst>
          </p:cNvPr>
          <p:cNvSpPr/>
          <p:nvPr/>
        </p:nvSpPr>
        <p:spPr>
          <a:xfrm>
            <a:off x="336354" y="4000631"/>
            <a:ext cx="137184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pc="-1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66998FD-B01F-44FB-B827-95DAAA65E967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22275" y="3752232"/>
            <a:ext cx="0" cy="2483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6">
            <a:extLst>
              <a:ext uri="{FF2B5EF4-FFF2-40B4-BE49-F238E27FC236}">
                <a16:creationId xmlns:a16="http://schemas.microsoft.com/office/drawing/2014/main" id="{4CDD31A3-BA2B-429A-98D0-348BC87D4E90}"/>
              </a:ext>
            </a:extLst>
          </p:cNvPr>
          <p:cNvCxnSpPr>
            <a:cxnSpLocks/>
            <a:stCxn id="45" idx="1"/>
            <a:endCxn id="46" idx="1"/>
          </p:cNvCxnSpPr>
          <p:nvPr/>
        </p:nvCxnSpPr>
        <p:spPr>
          <a:xfrm rot="10800000" flipV="1">
            <a:off x="336354" y="3017833"/>
            <a:ext cx="12700" cy="1144798"/>
          </a:xfrm>
          <a:prstGeom prst="bentConnector3">
            <a:avLst>
              <a:gd name="adj1" fmla="val 11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69" descr="j0255117">
            <a:extLst>
              <a:ext uri="{FF2B5EF4-FFF2-40B4-BE49-F238E27FC236}">
                <a16:creationId xmlns:a16="http://schemas.microsoft.com/office/drawing/2014/main" id="{0A6ED5FF-5B16-478F-98EE-1EC865A4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3" y="3348280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6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CD676AB4-4681-46B5-9625-A4CAA230F6F3}"/>
              </a:ext>
            </a:extLst>
          </p:cNvPr>
          <p:cNvSpPr txBox="1"/>
          <p:nvPr/>
        </p:nvSpPr>
        <p:spPr>
          <a:xfrm>
            <a:off x="1570349" y="5918495"/>
            <a:ext cx="3887475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     _     _      _     ]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 정의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155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 대상 정의</a:t>
            </a:r>
          </a:p>
        </p:txBody>
      </p:sp>
      <p:graphicFrame>
        <p:nvGraphicFramePr>
          <p:cNvPr id="85" name="Group 876">
            <a:extLst>
              <a:ext uri="{FF2B5EF4-FFF2-40B4-BE49-F238E27FC236}">
                <a16:creationId xmlns:a16="http://schemas.microsoft.com/office/drawing/2014/main" id="{1B7B4AA7-1D42-44DB-8C8D-FCC145FCD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74068"/>
              </p:ext>
            </p:extLst>
          </p:nvPr>
        </p:nvGraphicFramePr>
        <p:xfrm>
          <a:off x="656745" y="1723454"/>
          <a:ext cx="8775573" cy="1784585"/>
        </p:xfrm>
        <a:graphic>
          <a:graphicData uri="http://schemas.openxmlformats.org/drawingml/2006/table">
            <a:tbl>
              <a:tblPr/>
              <a:tblGrid>
                <a:gridCol w="1377697">
                  <a:extLst>
                    <a:ext uri="{9D8B030D-6E8A-4147-A177-3AD203B41FA5}">
                      <a16:colId xmlns:a16="http://schemas.microsoft.com/office/drawing/2014/main" val="3917535657"/>
                    </a:ext>
                  </a:extLst>
                </a:gridCol>
                <a:gridCol w="985266">
                  <a:extLst>
                    <a:ext uri="{9D8B030D-6E8A-4147-A177-3AD203B41FA5}">
                      <a16:colId xmlns:a16="http://schemas.microsoft.com/office/drawing/2014/main" val="4205772786"/>
                    </a:ext>
                  </a:extLst>
                </a:gridCol>
                <a:gridCol w="660576">
                  <a:extLst>
                    <a:ext uri="{9D8B030D-6E8A-4147-A177-3AD203B41FA5}">
                      <a16:colId xmlns:a16="http://schemas.microsoft.com/office/drawing/2014/main" val="228591772"/>
                    </a:ext>
                  </a:extLst>
                </a:gridCol>
                <a:gridCol w="1511487">
                  <a:extLst>
                    <a:ext uri="{9D8B030D-6E8A-4147-A177-3AD203B41FA5}">
                      <a16:colId xmlns:a16="http://schemas.microsoft.com/office/drawing/2014/main" val="116428443"/>
                    </a:ext>
                  </a:extLst>
                </a:gridCol>
                <a:gridCol w="1287563">
                  <a:extLst>
                    <a:ext uri="{9D8B030D-6E8A-4147-A177-3AD203B41FA5}">
                      <a16:colId xmlns:a16="http://schemas.microsoft.com/office/drawing/2014/main" val="1917278487"/>
                    </a:ext>
                  </a:extLst>
                </a:gridCol>
                <a:gridCol w="895696">
                  <a:extLst>
                    <a:ext uri="{9D8B030D-6E8A-4147-A177-3AD203B41FA5}">
                      <a16:colId xmlns:a16="http://schemas.microsoft.com/office/drawing/2014/main" val="2835176392"/>
                    </a:ext>
                  </a:extLst>
                </a:gridCol>
                <a:gridCol w="604595">
                  <a:extLst>
                    <a:ext uri="{9D8B030D-6E8A-4147-A177-3AD203B41FA5}">
                      <a16:colId xmlns:a16="http://schemas.microsoft.com/office/drawing/2014/main" val="3035985920"/>
                    </a:ext>
                  </a:extLst>
                </a:gridCol>
                <a:gridCol w="944897">
                  <a:extLst>
                    <a:ext uri="{9D8B030D-6E8A-4147-A177-3AD203B41FA5}">
                      <a16:colId xmlns:a16="http://schemas.microsoft.com/office/drawing/2014/main" val="2714169362"/>
                    </a:ext>
                  </a:extLst>
                </a:gridCol>
                <a:gridCol w="507796">
                  <a:extLst>
                    <a:ext uri="{9D8B030D-6E8A-4147-A177-3AD203B41FA5}">
                      <a16:colId xmlns:a16="http://schemas.microsoft.com/office/drawing/2014/main" val="139434972"/>
                    </a:ext>
                  </a:extLst>
                </a:gridCol>
              </a:tblGrid>
              <a:tr h="213785"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테이블한글명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컬럼순서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컬럼영문명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컬럼한글명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데이터타입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널 여부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93602"/>
                  </a:ext>
                </a:extLst>
              </a:tr>
              <a:tr h="133253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CUST_PSTG_NO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고객게시번호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712668"/>
                  </a:ext>
                </a:extLst>
              </a:tr>
              <a:tr h="133253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CUST_GRD_CD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고객등급코드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357413"/>
                  </a:ext>
                </a:extLst>
              </a:tr>
              <a:tr h="133253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CUST_ORD_DTT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고객주문일시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402771"/>
                  </a:ext>
                </a:extLst>
              </a:tr>
              <a:tr h="133253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ORDER_M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ORD_DTL_NO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주문상세번호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367910"/>
                  </a:ext>
                </a:extLst>
              </a:tr>
              <a:tr h="133253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ORDER_M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ORD_ST_CD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주문상태코드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610140"/>
                  </a:ext>
                </a:extLst>
              </a:tr>
              <a:tr h="133253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ORDER_M</a:t>
                      </a: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ORD_INFO_CTNT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주문정보내용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209962"/>
                  </a:ext>
                </a:extLst>
              </a:tr>
              <a:tr h="171620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278170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36CC5D49-6F3B-483F-96C6-D5727F691E11}"/>
              </a:ext>
            </a:extLst>
          </p:cNvPr>
          <p:cNvSpPr txBox="1"/>
          <p:nvPr/>
        </p:nvSpPr>
        <p:spPr>
          <a:xfrm>
            <a:off x="305694" y="1328486"/>
            <a:ext cx="2138285" cy="30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 정보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049FD51-578D-480E-B601-C659BA72E55D}"/>
              </a:ext>
            </a:extLst>
          </p:cNvPr>
          <p:cNvSpPr/>
          <p:nvPr/>
        </p:nvSpPr>
        <p:spPr>
          <a:xfrm>
            <a:off x="3676650" y="1679736"/>
            <a:ext cx="2790049" cy="160638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87FB7660-BB89-4FB9-A742-24C3A12C2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29385"/>
              </p:ext>
            </p:extLst>
          </p:nvPr>
        </p:nvGraphicFramePr>
        <p:xfrm>
          <a:off x="487973" y="4015214"/>
          <a:ext cx="4284052" cy="16716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8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446">
                  <a:extLst>
                    <a:ext uri="{9D8B030D-6E8A-4147-A177-3AD203B41FA5}">
                      <a16:colId xmlns:a16="http://schemas.microsoft.com/office/drawing/2014/main" val="1938728521"/>
                    </a:ext>
                  </a:extLst>
                </a:gridCol>
                <a:gridCol w="84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969"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단어논리명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단어물리명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단어물리의미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69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부서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회사 등을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일컫는 말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559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GRD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표준화와 더불어 상품매매를 능률적으로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하기 위하여 품질의 등급을 매기는 것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559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가입된 전화마다 매겨져 있는 일정한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4413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B60243E1-6671-4EA8-A5C8-FD6D0F6CA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" t="-5577" r="1658" b="72583"/>
          <a:stretch/>
        </p:blipFill>
        <p:spPr>
          <a:xfrm>
            <a:off x="656744" y="3079449"/>
            <a:ext cx="8775573" cy="428590"/>
          </a:xfrm>
          <a:prstGeom prst="rect">
            <a:avLst/>
          </a:prstGeom>
        </p:spPr>
      </p:pic>
      <p:sp>
        <p:nvSpPr>
          <p:cNvPr id="89" name="순서도: 자기 디스크 88">
            <a:extLst>
              <a:ext uri="{FF2B5EF4-FFF2-40B4-BE49-F238E27FC236}">
                <a16:creationId xmlns:a16="http://schemas.microsoft.com/office/drawing/2014/main" id="{4B8C7271-8BB8-4305-A5D9-323E6C922837}"/>
              </a:ext>
            </a:extLst>
          </p:cNvPr>
          <p:cNvSpPr/>
          <p:nvPr/>
        </p:nvSpPr>
        <p:spPr>
          <a:xfrm>
            <a:off x="436016" y="2985244"/>
            <a:ext cx="454286" cy="408471"/>
          </a:xfrm>
          <a:prstGeom prst="flowChartMagneticDisk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Text" lastClr="000000">
                <a:alpha val="44000"/>
              </a:sysClr>
            </a:solidFill>
            <a:prstDash val="solid"/>
          </a:ln>
          <a:effectLst/>
        </p:spPr>
        <p:txBody>
          <a:bodyPr tIns="108000" rtlCol="0" anchor="ctr"/>
          <a:lstStyle/>
          <a:p>
            <a:pPr algn="ctr" eaLnBrk="0" latinLnBrk="0" hangingPunct="0">
              <a:lnSpc>
                <a:spcPts val="1100"/>
              </a:lnSpc>
            </a:pPr>
            <a:endParaRPr kumimoji="1"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F094F84E-3AD1-4AC1-941F-44499B20A215}"/>
              </a:ext>
            </a:extLst>
          </p:cNvPr>
          <p:cNvCxnSpPr>
            <a:cxnSpLocks/>
            <a:stCxn id="92" idx="1"/>
            <a:endCxn id="96" idx="3"/>
          </p:cNvCxnSpPr>
          <p:nvPr/>
        </p:nvCxnSpPr>
        <p:spPr>
          <a:xfrm rot="10800000" flipV="1">
            <a:off x="1245528" y="2482930"/>
            <a:ext cx="2431123" cy="1328547"/>
          </a:xfrm>
          <a:prstGeom prst="bentConnector3">
            <a:avLst>
              <a:gd name="adj1" fmla="val 50000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96" name="Rectangle 2962">
            <a:extLst>
              <a:ext uri="{FF2B5EF4-FFF2-40B4-BE49-F238E27FC236}">
                <a16:creationId xmlns:a16="http://schemas.microsoft.com/office/drawing/2014/main" id="{9CD65230-B6A2-477C-BB7E-E7E7A2050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72" y="3689875"/>
            <a:ext cx="757555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C965A1E8-0D02-4A7C-9664-59915B727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70778"/>
              </p:ext>
            </p:extLst>
          </p:nvPr>
        </p:nvGraphicFramePr>
        <p:xfrm>
          <a:off x="4845977" y="4015214"/>
          <a:ext cx="4438496" cy="1619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296">
                  <a:extLst>
                    <a:ext uri="{9D8B030D-6E8A-4147-A177-3AD203B41FA5}">
                      <a16:colId xmlns:a16="http://schemas.microsoft.com/office/drawing/2014/main" val="1938728521"/>
                    </a:ext>
                  </a:extLst>
                </a:gridCol>
                <a:gridCol w="755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250">
                  <a:extLst>
                    <a:ext uri="{9D8B030D-6E8A-4147-A177-3AD203B41FA5}">
                      <a16:colId xmlns:a16="http://schemas.microsoft.com/office/drawing/2014/main" val="820390994"/>
                    </a:ext>
                  </a:extLst>
                </a:gridCol>
                <a:gridCol w="755443">
                  <a:extLst>
                    <a:ext uri="{9D8B030D-6E8A-4147-A177-3AD203B41FA5}">
                      <a16:colId xmlns:a16="http://schemas.microsoft.com/office/drawing/2014/main" val="34114022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697"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도메인그룹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도메인명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데이터유형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데이터길이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algn="l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06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......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49"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고객게시번호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고객게시번호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주문상태코드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MCSW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주문상태코드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82857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ctr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182563" indent="-182563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buFont typeface="Wingdings" panose="05000000000000000000" pitchFamily="2" charset="2"/>
                        <a:defRPr kumimoji="1" sz="14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1pPr>
                      <a:lvl2pPr marL="901700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2pPr>
                      <a:lvl3pPr marL="1081088" algn="l" defTabSz="182563" latinLnBrk="1">
                        <a:lnSpc>
                          <a:spcPct val="110000"/>
                        </a:lnSpc>
                        <a:spcBef>
                          <a:spcPct val="50000"/>
                        </a:spcBef>
                        <a:defRPr kumimoji="1" sz="1200">
                          <a:solidFill>
                            <a:srgbClr val="4D4D4D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3pPr>
                      <a:lvl4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4pPr>
                      <a:lvl5pPr algn="l" defTabSz="182563" latinLnBrk="1"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5pPr>
                      <a:lvl6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6pPr>
                      <a:lvl7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7pPr>
                      <a:lvl8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8pPr>
                      <a:lvl9pPr defTabSz="182563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kumimoji="1" sz="1300">
                          <a:solidFill>
                            <a:srgbClr val="1C1C1C"/>
                          </a:solidFill>
                          <a:latin typeface="Tahoma" panose="020B0604030504040204" pitchFamily="34" charset="0"/>
                          <a:ea typeface="휴먼모음T" panose="02030504000101010101" pitchFamily="18" charset="-127"/>
                        </a:defRPr>
                      </a:lvl9pPr>
                    </a:lstStyle>
                    <a:p>
                      <a:pPr marL="182563" marR="0" lvl="0" indent="-182563" algn="l" defTabSz="182563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3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4413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</a:p>
                  </a:txBody>
                  <a:tcPr marL="108000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4413" marT="441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98" name="Rectangle 2962">
            <a:extLst>
              <a:ext uri="{FF2B5EF4-FFF2-40B4-BE49-F238E27FC236}">
                <a16:creationId xmlns:a16="http://schemas.microsoft.com/office/drawing/2014/main" id="{95E29231-E397-4570-A175-7DFF15BFE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976" y="3689875"/>
            <a:ext cx="3326474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도메인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도메인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BEBEF9-D057-49D7-81A1-792107406C2B}"/>
              </a:ext>
            </a:extLst>
          </p:cNvPr>
          <p:cNvSpPr/>
          <p:nvPr/>
        </p:nvSpPr>
        <p:spPr>
          <a:xfrm>
            <a:off x="5189067" y="1556786"/>
            <a:ext cx="2790049" cy="2016368"/>
          </a:xfrm>
          <a:prstGeom prst="rect">
            <a:avLst/>
          </a:prstGeom>
          <a:noFill/>
          <a:ln w="19050">
            <a:solidFill>
              <a:srgbClr val="5851D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C5B78BF5-1893-4A95-8B4D-0522E594E875}"/>
              </a:ext>
            </a:extLst>
          </p:cNvPr>
          <p:cNvCxnSpPr>
            <a:cxnSpLocks/>
            <a:stCxn id="99" idx="3"/>
            <a:endCxn id="98" idx="3"/>
          </p:cNvCxnSpPr>
          <p:nvPr/>
        </p:nvCxnSpPr>
        <p:spPr>
          <a:xfrm>
            <a:off x="7979116" y="2564970"/>
            <a:ext cx="193334" cy="1246508"/>
          </a:xfrm>
          <a:prstGeom prst="bentConnector3">
            <a:avLst>
              <a:gd name="adj1" fmla="val 218241"/>
            </a:avLst>
          </a:prstGeom>
          <a:noFill/>
          <a:ln w="19050">
            <a:solidFill>
              <a:srgbClr val="5851DF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오른쪽 중괄호[R] 2">
            <a:extLst>
              <a:ext uri="{FF2B5EF4-FFF2-40B4-BE49-F238E27FC236}">
                <a16:creationId xmlns:a16="http://schemas.microsoft.com/office/drawing/2014/main" id="{65FAF0E4-BD97-44F5-9367-86B2FCF3136E}"/>
              </a:ext>
            </a:extLst>
          </p:cNvPr>
          <p:cNvSpPr/>
          <p:nvPr/>
        </p:nvSpPr>
        <p:spPr>
          <a:xfrm rot="5400000">
            <a:off x="4631372" y="3140838"/>
            <a:ext cx="243205" cy="5354362"/>
          </a:xfrm>
          <a:prstGeom prst="rightBrace">
            <a:avLst>
              <a:gd name="adj1" fmla="val 59109"/>
              <a:gd name="adj2" fmla="val 50000"/>
            </a:avLst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rgbClr val="5D3BE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Rectangle 2962">
            <a:extLst>
              <a:ext uri="{FF2B5EF4-FFF2-40B4-BE49-F238E27FC236}">
                <a16:creationId xmlns:a16="http://schemas.microsoft.com/office/drawing/2014/main" id="{99959DD6-A9B1-48F4-89B9-1DAD34FF7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538" y="6038316"/>
            <a:ext cx="520087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Rectangle 2962">
            <a:extLst>
              <a:ext uri="{FF2B5EF4-FFF2-40B4-BE49-F238E27FC236}">
                <a16:creationId xmlns:a16="http://schemas.microsoft.com/office/drawing/2014/main" id="{A79A1B25-FCD6-4BA0-B776-0F41317FC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074" y="6030112"/>
            <a:ext cx="1246927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도메인정보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래픽 29" descr="배지 팔로우 단색으로 채워진">
            <a:extLst>
              <a:ext uri="{FF2B5EF4-FFF2-40B4-BE49-F238E27FC236}">
                <a16:creationId xmlns:a16="http://schemas.microsoft.com/office/drawing/2014/main" id="{FCD29D58-6751-4EE2-811A-3EA83B3271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0070" y="5994896"/>
            <a:ext cx="324000" cy="324000"/>
          </a:xfrm>
          <a:prstGeom prst="rect">
            <a:avLst/>
          </a:prstGeom>
        </p:spPr>
      </p:pic>
      <p:sp>
        <p:nvSpPr>
          <p:cNvPr id="104" name="Rectangle 2962">
            <a:extLst>
              <a:ext uri="{FF2B5EF4-FFF2-40B4-BE49-F238E27FC236}">
                <a16:creationId xmlns:a16="http://schemas.microsoft.com/office/drawing/2014/main" id="{051ACCE3-FD76-414F-8323-158069AD4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400" y="6038316"/>
            <a:ext cx="477434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Rectangle 2962">
            <a:extLst>
              <a:ext uri="{FF2B5EF4-FFF2-40B4-BE49-F238E27FC236}">
                <a16:creationId xmlns:a16="http://schemas.microsoft.com/office/drawing/2014/main" id="{678D6AA4-B316-4C8D-9E45-DE5FD1E7C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60" y="6038316"/>
            <a:ext cx="520087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Rectangle 2962">
            <a:extLst>
              <a:ext uri="{FF2B5EF4-FFF2-40B4-BE49-F238E27FC236}">
                <a16:creationId xmlns:a16="http://schemas.microsoft.com/office/drawing/2014/main" id="{EBA244E6-FF4F-4A2A-B552-483BBA0B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121" y="6038316"/>
            <a:ext cx="445449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.....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2A550A1-E24E-47AB-94DB-A30A4F00680C}"/>
              </a:ext>
            </a:extLst>
          </p:cNvPr>
          <p:cNvSpPr/>
          <p:nvPr/>
        </p:nvSpPr>
        <p:spPr>
          <a:xfrm>
            <a:off x="6325435" y="6019294"/>
            <a:ext cx="359577" cy="243205"/>
          </a:xfrm>
          <a:prstGeom prst="rightArrow">
            <a:avLst/>
          </a:prstGeom>
          <a:solidFill>
            <a:srgbClr val="006096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3056" latinLnBrk="0">
              <a:buSzPct val="80000"/>
            </a:pPr>
            <a:endParaRPr lang="ko-KR" altLang="en-US" kern="0" dirty="0">
              <a:ln>
                <a:solidFill>
                  <a:srgbClr val="77CEFF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Rectangle 2962">
            <a:extLst>
              <a:ext uri="{FF2B5EF4-FFF2-40B4-BE49-F238E27FC236}">
                <a16:creationId xmlns:a16="http://schemas.microsoft.com/office/drawing/2014/main" id="{D0ED7A42-1EFF-4052-AE69-56AC93F64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448" y="5952010"/>
            <a:ext cx="999057" cy="338894"/>
          </a:xfrm>
          <a:prstGeom prst="rect">
            <a:avLst/>
          </a:prstGeom>
          <a:solidFill>
            <a:srgbClr val="436EF5"/>
          </a:solidFill>
          <a:ln w="63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en-US" altLang="ko-KR" sz="1400" b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3" name="Picture 169" descr="j0255117">
            <a:extLst>
              <a:ext uri="{FF2B5EF4-FFF2-40B4-BE49-F238E27FC236}">
                <a16:creationId xmlns:a16="http://schemas.microsoft.com/office/drawing/2014/main" id="{95A5728A-F220-4251-9580-47516B1B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6" y="3605316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69" descr="j0255117">
            <a:extLst>
              <a:ext uri="{FF2B5EF4-FFF2-40B4-BE49-F238E27FC236}">
                <a16:creationId xmlns:a16="http://schemas.microsoft.com/office/drawing/2014/main" id="{1BA76196-3335-483C-916F-D95BD56D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58" y="3624096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69" descr="j0255117">
            <a:extLst>
              <a:ext uri="{FF2B5EF4-FFF2-40B4-BE49-F238E27FC236}">
                <a16:creationId xmlns:a16="http://schemas.microsoft.com/office/drawing/2014/main" id="{E4B2368F-A585-4097-9F6F-DB7F2EEF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08" y="5910260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233">
            <a:extLst>
              <a:ext uri="{FF2B5EF4-FFF2-40B4-BE49-F238E27FC236}">
                <a16:creationId xmlns:a16="http://schemas.microsoft.com/office/drawing/2014/main" id="{89E21814-FE82-43EC-80E0-1853180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5501" y="4785144"/>
            <a:ext cx="593549" cy="36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39">
            <a:extLst>
              <a:ext uri="{FF2B5EF4-FFF2-40B4-BE49-F238E27FC236}">
                <a16:creationId xmlns:a16="http://schemas.microsoft.com/office/drawing/2014/main" id="{76F9ABD4-9BE1-4F19-8129-1EDC0DB7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53657" y="2757450"/>
            <a:ext cx="775997" cy="39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FB724016-4396-4C08-98B2-B1D9D013FBB8}"/>
              </a:ext>
            </a:extLst>
          </p:cNvPr>
          <p:cNvCxnSpPr>
            <a:cxnSpLocks/>
            <a:stCxn id="145" idx="3"/>
            <a:endCxn id="132" idx="3"/>
          </p:cNvCxnSpPr>
          <p:nvPr/>
        </p:nvCxnSpPr>
        <p:spPr>
          <a:xfrm>
            <a:off x="9300292" y="4938814"/>
            <a:ext cx="149676" cy="1092855"/>
          </a:xfrm>
          <a:prstGeom prst="bentConnector3">
            <a:avLst>
              <a:gd name="adj1" fmla="val 252730"/>
            </a:avLst>
          </a:prstGeom>
          <a:noFill/>
          <a:ln w="9525">
            <a:solidFill>
              <a:srgbClr val="C00000"/>
            </a:solidFill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2850A2BF-257D-400F-A6EE-B43F4295A494}"/>
              </a:ext>
            </a:extLst>
          </p:cNvPr>
          <p:cNvSpPr txBox="1"/>
          <p:nvPr/>
        </p:nvSpPr>
        <p:spPr>
          <a:xfrm>
            <a:off x="8204655" y="5509795"/>
            <a:ext cx="1245313" cy="104374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코드일 경우 </a:t>
            </a:r>
            <a:r>
              <a:rPr lang="ko-KR" altLang="en-US" sz="1200" u="sng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시스템별 인스턴스 정보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추가로 관리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8" name="Picture 169" descr="j0255117">
            <a:extLst>
              <a:ext uri="{FF2B5EF4-FFF2-40B4-BE49-F238E27FC236}">
                <a16:creationId xmlns:a16="http://schemas.microsoft.com/office/drawing/2014/main" id="{2A59C111-0363-4CCF-8BC0-D153162D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39" y="5428705"/>
            <a:ext cx="167776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3E5689D2-AAAA-4CAA-84F4-94829ED8A3ED}"/>
              </a:ext>
            </a:extLst>
          </p:cNvPr>
          <p:cNvSpPr txBox="1"/>
          <p:nvPr/>
        </p:nvSpPr>
        <p:spPr>
          <a:xfrm>
            <a:off x="4830157" y="4803841"/>
            <a:ext cx="4470135" cy="269946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pPr marL="0" marR="0" lvl="0" indent="0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순서도: 자기 디스크 151">
            <a:extLst>
              <a:ext uri="{FF2B5EF4-FFF2-40B4-BE49-F238E27FC236}">
                <a16:creationId xmlns:a16="http://schemas.microsoft.com/office/drawing/2014/main" id="{5B44FC26-BFC3-4D5C-9BDA-C3AD70F52F27}"/>
              </a:ext>
            </a:extLst>
          </p:cNvPr>
          <p:cNvSpPr/>
          <p:nvPr/>
        </p:nvSpPr>
        <p:spPr>
          <a:xfrm>
            <a:off x="622842" y="3206269"/>
            <a:ext cx="454286" cy="408470"/>
          </a:xfrm>
          <a:prstGeom prst="flowChartMagneticDisk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ysClr val="windowText" lastClr="000000">
                <a:alpha val="44000"/>
              </a:sysClr>
            </a:solidFill>
            <a:prstDash val="solid"/>
          </a:ln>
          <a:effectLst/>
        </p:spPr>
        <p:txBody>
          <a:bodyPr tIns="108000" rtlCol="0" anchor="ctr"/>
          <a:lstStyle/>
          <a:p>
            <a:pPr algn="ctr" eaLnBrk="0" latinLnBrk="0" hangingPunct="0">
              <a:lnSpc>
                <a:spcPts val="1100"/>
              </a:lnSpc>
            </a:pPr>
            <a:endParaRPr kumimoji="1"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FDB2E5-E87E-40CE-B14C-1C6998228DF0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357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1C6E28-A484-4637-8CF4-1CC12BB0A280}"/>
              </a:ext>
            </a:extLst>
          </p:cNvPr>
          <p:cNvSpPr/>
          <p:nvPr/>
        </p:nvSpPr>
        <p:spPr>
          <a:xfrm>
            <a:off x="364753" y="1402006"/>
            <a:ext cx="6675685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EBB7C-3665-4FD7-A466-926E6493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5" y="1549046"/>
            <a:ext cx="6460986" cy="34150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FFCDB-E0C9-4120-A2D9-C6D97EFF6C6F}"/>
              </a:ext>
            </a:extLst>
          </p:cNvPr>
          <p:cNvSpPr/>
          <p:nvPr/>
        </p:nvSpPr>
        <p:spPr>
          <a:xfrm>
            <a:off x="7157172" y="1402006"/>
            <a:ext cx="2402752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920E8A-5ACC-4515-8C9E-07862C7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850" y="1421251"/>
            <a:ext cx="2422074" cy="25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523875" indent="-236538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Pct val="90000"/>
              <a:buFont typeface="Wingdings" pitchFamily="2" charset="2"/>
              <a:buChar char="q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입력 설명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DB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반영신청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DB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 및 승인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DC4AF24-4727-404E-BA5A-03DFDFC5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381493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반영신청에 대한 진행상황 확인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DBMS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반영관리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승인 관리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 신청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승인 관리 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169" descr="j0255117">
            <a:extLst>
              <a:ext uri="{FF2B5EF4-FFF2-40B4-BE49-F238E27FC236}">
                <a16:creationId xmlns:a16="http://schemas.microsoft.com/office/drawing/2014/main" id="{15E197CC-56A1-4586-AF57-4B942FE18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377" y="2303123"/>
            <a:ext cx="258216" cy="22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669B9BF-77A5-4A3C-82B3-9E1692C9E2FE}"/>
              </a:ext>
            </a:extLst>
          </p:cNvPr>
          <p:cNvSpPr/>
          <p:nvPr/>
        </p:nvSpPr>
        <p:spPr>
          <a:xfrm>
            <a:off x="5386258" y="1879044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6C786-BE76-4F07-B402-D9D8B02A15BD}"/>
              </a:ext>
            </a:extLst>
          </p:cNvPr>
          <p:cNvSpPr/>
          <p:nvPr/>
        </p:nvSpPr>
        <p:spPr>
          <a:xfrm>
            <a:off x="492920" y="2409342"/>
            <a:ext cx="6372595" cy="113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70DDC0D-8C44-43E2-B2E8-99E69BCA2A70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3439165" y="2795526"/>
            <a:ext cx="724463" cy="197601"/>
          </a:xfrm>
          <a:prstGeom prst="bentConnector3">
            <a:avLst>
              <a:gd name="adj1" fmla="val 50000"/>
            </a:avLst>
          </a:prstGeom>
          <a:solidFill>
            <a:srgbClr val="006699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sm" len="med"/>
          </a:ln>
          <a:effectLst/>
        </p:spPr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26ABE4A7-F43E-4AED-9444-742BDA99A57E}"/>
              </a:ext>
            </a:extLst>
          </p:cNvPr>
          <p:cNvSpPr/>
          <p:nvPr/>
        </p:nvSpPr>
        <p:spPr>
          <a:xfrm>
            <a:off x="448724" y="2437094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2D42EA7-A041-487F-ABAA-A44D07C22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244612"/>
              </p:ext>
            </p:extLst>
          </p:nvPr>
        </p:nvGraphicFramePr>
        <p:xfrm>
          <a:off x="7239769" y="1770633"/>
          <a:ext cx="2273120" cy="2301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624">
                  <a:extLst>
                    <a:ext uri="{9D8B030D-6E8A-4147-A177-3AD203B41FA5}">
                      <a16:colId xmlns:a16="http://schemas.microsoft.com/office/drawing/2014/main" val="3989676519"/>
                    </a:ext>
                  </a:extLst>
                </a:gridCol>
                <a:gridCol w="2034496">
                  <a:extLst>
                    <a:ext uri="{9D8B030D-6E8A-4147-A177-3AD203B41FA5}">
                      <a16:colId xmlns:a16="http://schemas.microsoft.com/office/drawing/2014/main" val="1067508055"/>
                    </a:ext>
                  </a:extLst>
                </a:gridCol>
              </a:tblGrid>
              <a:tr h="31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705283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이관 신청에 대한 신청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조회조건 입력 및 선택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78788"/>
                  </a:ext>
                </a:extLst>
              </a:tr>
              <a:tr h="3032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조회결과 그리드의 행을 더블클릭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580802"/>
                  </a:ext>
                </a:extLst>
              </a:tr>
              <a:tr h="2737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신청에 대한 상세 내용 확인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84953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진행상태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클릭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결재중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부분승인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결재완료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신청취소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580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7B6440-20AF-40AD-9B31-7245ED05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0" y="3256558"/>
            <a:ext cx="6046069" cy="29694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8C69051-1389-4CC0-8052-E7BEFB462930}"/>
              </a:ext>
            </a:extLst>
          </p:cNvPr>
          <p:cNvSpPr/>
          <p:nvPr/>
        </p:nvSpPr>
        <p:spPr>
          <a:xfrm>
            <a:off x="5922146" y="6005694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86F565-282B-4088-ABC0-B5AF414B86D7}"/>
              </a:ext>
            </a:extLst>
          </p:cNvPr>
          <p:cNvSpPr/>
          <p:nvPr/>
        </p:nvSpPr>
        <p:spPr>
          <a:xfrm>
            <a:off x="575194" y="3189127"/>
            <a:ext cx="189411" cy="190003"/>
          </a:xfrm>
          <a:prstGeom prst="ellipse">
            <a:avLst/>
          </a:prstGeom>
          <a:solidFill>
            <a:srgbClr val="0070C0"/>
          </a:solidFill>
          <a:ln w="6350">
            <a:noFill/>
            <a:miter lim="800000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954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텍스트 개체 틀 6">
            <a:extLst>
              <a:ext uri="{FF2B5EF4-FFF2-40B4-BE49-F238E27FC236}">
                <a16:creationId xmlns:a16="http://schemas.microsoft.com/office/drawing/2014/main" id="{8D1CA72C-2F26-490A-9D27-5446A1D8C60E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ECAF1E7-40DF-4CF7-956A-14CF116A6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687207"/>
              </p:ext>
            </p:extLst>
          </p:nvPr>
        </p:nvGraphicFramePr>
        <p:xfrm>
          <a:off x="364753" y="691558"/>
          <a:ext cx="9005670" cy="67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설명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조회</a:t>
                      </a:r>
                      <a:endParaRPr lang="en-US" altLang="ko-KR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5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6EF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모델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ERD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조회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 </a:t>
                      </a:r>
                      <a:r>
                        <a:rPr lang="en-US" altLang="ko-KR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ERD </a:t>
                      </a:r>
                      <a:r>
                        <a:rPr lang="ko-KR" altLang="en-US" sz="1100" b="0" kern="1200" spc="0" baseline="0" dirty="0">
                          <a:ln>
                            <a:solidFill>
                              <a:schemeClr val="bg1">
                                <a:lumMod val="65000"/>
                                <a:alpha val="1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조회</a:t>
                      </a:r>
                      <a:endParaRPr lang="ko-KR" altLang="en-US" sz="1100" b="0" kern="1200" spc="0" baseline="0" dirty="0">
                        <a:ln>
                          <a:solidFill>
                            <a:schemeClr val="bg1">
                              <a:lumMod val="65000"/>
                              <a:alpha val="15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C81043-F1D6-4D08-B0E3-15B229D57378}"/>
              </a:ext>
            </a:extLst>
          </p:cNvPr>
          <p:cNvSpPr/>
          <p:nvPr/>
        </p:nvSpPr>
        <p:spPr>
          <a:xfrm>
            <a:off x="364753" y="1402006"/>
            <a:ext cx="9195171" cy="50240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chemeClr val="bg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82550">
              <a:buClrTx/>
              <a:buFont typeface="Arial" panose="020B0604020202020204" pitchFamily="34" charset="0"/>
              <a:buChar char="•"/>
            </a:pPr>
            <a:endParaRPr lang="en-US" altLang="ko-KR" sz="1200" b="1" spc="-1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rgbClr val="8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3EA4A-DBF8-4018-8296-5DC3F480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29" y="1562100"/>
            <a:ext cx="8903594" cy="4715560"/>
          </a:xfrm>
          <a:prstGeom prst="rect">
            <a:avLst/>
          </a:prstGeom>
        </p:spPr>
      </p:pic>
      <p:sp>
        <p:nvSpPr>
          <p:cNvPr id="26" name="AutoShape 22">
            <a:extLst>
              <a:ext uri="{FF2B5EF4-FFF2-40B4-BE49-F238E27FC236}">
                <a16:creationId xmlns:a16="http://schemas.microsoft.com/office/drawing/2014/main" id="{8CB56BE7-8314-4BB8-819B-4FB78F374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20" y="2181571"/>
            <a:ext cx="1372955" cy="313979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사각형 설명선 40">
            <a:extLst>
              <a:ext uri="{FF2B5EF4-FFF2-40B4-BE49-F238E27FC236}">
                <a16:creationId xmlns:a16="http://schemas.microsoft.com/office/drawing/2014/main" id="{EBAF74EC-B7DA-4FFC-BF81-E4260ECD58E4}"/>
              </a:ext>
            </a:extLst>
          </p:cNvPr>
          <p:cNvSpPr/>
          <p:nvPr/>
        </p:nvSpPr>
        <p:spPr bwMode="auto">
          <a:xfrm>
            <a:off x="713021" y="2739755"/>
            <a:ext cx="830030" cy="241569"/>
          </a:xfrm>
          <a:prstGeom prst="wedgeRoundRectCallout">
            <a:avLst>
              <a:gd name="adj1" fmla="val -19331"/>
              <a:gd name="adj2" fmla="val -157253"/>
              <a:gd name="adj3" fmla="val 16667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선택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22">
            <a:extLst>
              <a:ext uri="{FF2B5EF4-FFF2-40B4-BE49-F238E27FC236}">
                <a16:creationId xmlns:a16="http://schemas.microsoft.com/office/drawing/2014/main" id="{AA10DDAB-CF37-4CEA-B9D8-A369E9055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558" y="6060373"/>
            <a:ext cx="1568217" cy="241570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22">
            <a:extLst>
              <a:ext uri="{FF2B5EF4-FFF2-40B4-BE49-F238E27FC236}">
                <a16:creationId xmlns:a16="http://schemas.microsoft.com/office/drawing/2014/main" id="{C63E0F85-3172-4DE6-AD52-E937AF016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21" y="1521814"/>
            <a:ext cx="1325330" cy="241569"/>
          </a:xfrm>
          <a:prstGeom prst="roundRect">
            <a:avLst>
              <a:gd name="adj" fmla="val 6082"/>
            </a:avLst>
          </a:prstGeom>
          <a:solidFill>
            <a:srgbClr val="EEBCC0">
              <a:alpha val="14000"/>
            </a:srgbClr>
          </a:solidFill>
          <a:ln w="19050" algn="ctr">
            <a:solidFill>
              <a:srgbClr val="E93F4A"/>
            </a:solidFill>
            <a:prstDash val="sysDash"/>
            <a:miter lim="800000"/>
            <a:headEnd/>
            <a:tailEnd/>
          </a:ln>
          <a:effectLst>
            <a:outerShdw dist="35921" sx="1000" sy="1000" algn="ctr" rotWithShape="0">
              <a:srgbClr val="EAEAEA"/>
            </a:outerShdw>
          </a:effectLst>
        </p:spPr>
        <p:txBody>
          <a:bodyPr wrap="none" lIns="0" tIns="0" rIns="0" bIns="0" rtlCol="0" anchor="ctr"/>
          <a:lstStyle/>
          <a:p>
            <a:pPr algn="ctr"/>
            <a:endParaRPr lang="ko-KR" altLang="en-US" sz="1000" spc="-15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사각형 설명선 40">
            <a:extLst>
              <a:ext uri="{FF2B5EF4-FFF2-40B4-BE49-F238E27FC236}">
                <a16:creationId xmlns:a16="http://schemas.microsoft.com/office/drawing/2014/main" id="{A1709578-A465-4E3F-BE23-9BD6B1051DAC}"/>
              </a:ext>
            </a:extLst>
          </p:cNvPr>
          <p:cNvSpPr/>
          <p:nvPr/>
        </p:nvSpPr>
        <p:spPr bwMode="auto">
          <a:xfrm>
            <a:off x="4350227" y="1640502"/>
            <a:ext cx="1307624" cy="241569"/>
          </a:xfrm>
          <a:prstGeom prst="wedgeRoundRectCallout">
            <a:avLst>
              <a:gd name="adj1" fmla="val -69823"/>
              <a:gd name="adj2" fmla="val -54736"/>
              <a:gd name="adj3" fmla="val 16667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모델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4973B-F8AC-4C12-8851-4FE05B42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721" y="2909636"/>
            <a:ext cx="4522880" cy="2340459"/>
          </a:xfrm>
          <a:prstGeom prst="rect">
            <a:avLst/>
          </a:prstGeom>
        </p:spPr>
      </p:pic>
      <p:pic>
        <p:nvPicPr>
          <p:cNvPr id="37" name="Picture 218" descr="그림4">
            <a:extLst>
              <a:ext uri="{FF2B5EF4-FFF2-40B4-BE49-F238E27FC236}">
                <a16:creationId xmlns:a16="http://schemas.microsoft.com/office/drawing/2014/main" id="{67141170-F481-4C7D-9E41-67595091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12922" flipH="1" flipV="1">
            <a:off x="4001180" y="2478540"/>
            <a:ext cx="788552" cy="40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모서리가 둥근 사각형 설명선 40">
            <a:extLst>
              <a:ext uri="{FF2B5EF4-FFF2-40B4-BE49-F238E27FC236}">
                <a16:creationId xmlns:a16="http://schemas.microsoft.com/office/drawing/2014/main" id="{D27EB63D-493F-420C-AE21-7D8C021E5651}"/>
              </a:ext>
            </a:extLst>
          </p:cNvPr>
          <p:cNvSpPr/>
          <p:nvPr/>
        </p:nvSpPr>
        <p:spPr bwMode="auto">
          <a:xfrm>
            <a:off x="4248151" y="3914054"/>
            <a:ext cx="1643427" cy="405563"/>
          </a:xfrm>
          <a:prstGeom prst="wedgeRoundRectCallout">
            <a:avLst>
              <a:gd name="adj1" fmla="val -28628"/>
              <a:gd name="adj2" fmla="val -171517"/>
              <a:gd name="adj3" fmla="val 16667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 anchor="ctr" anchorCtr="0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더블클릭 시 상세 팝업 창 실행</a:t>
            </a:r>
          </a:p>
        </p:txBody>
      </p:sp>
    </p:spTree>
    <p:extLst>
      <p:ext uri="{BB962C8B-B14F-4D97-AF65-F5344CB8AC3E}">
        <p14:creationId xmlns:p14="http://schemas.microsoft.com/office/powerpoint/2010/main" val="2528927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70905" y="315399"/>
            <a:ext cx="8543925" cy="817209"/>
          </a:xfrm>
        </p:spPr>
        <p:txBody>
          <a:bodyPr>
            <a:normAutofit/>
          </a:bodyPr>
          <a:lstStyle/>
          <a:p>
            <a:r>
              <a:rPr lang="ko-KR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메타시스템 구축 프로젝트 </a:t>
            </a:r>
            <a:r>
              <a:rPr lang="en-US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(</a:t>
            </a:r>
            <a:r>
              <a:rPr lang="ko-KR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업그레이드</a:t>
            </a:r>
            <a:r>
              <a:rPr lang="en-US" altLang="ko-KR" sz="2400" b="1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j-cs"/>
              </a:rPr>
              <a:t>)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E425-ED45-4EE7-A7E3-B806B3482A69}" type="datetime1">
              <a:rPr lang="ko-KR" altLang="en-US" smtClean="0"/>
              <a:t>2022-08-03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40C3DD-BCA2-4DC9-BE6B-824B82064BA4}"/>
              </a:ext>
            </a:extLst>
          </p:cNvPr>
          <p:cNvSpPr/>
          <p:nvPr/>
        </p:nvSpPr>
        <p:spPr>
          <a:xfrm>
            <a:off x="470905" y="3022115"/>
            <a:ext cx="8953649" cy="639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끝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510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정의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155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모델이란 건축물 공사의 설계도와 같은 것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7179F0-85A8-454E-A136-4860FDEC0713}"/>
              </a:ext>
            </a:extLst>
          </p:cNvPr>
          <p:cNvGrpSpPr/>
          <p:nvPr/>
        </p:nvGrpSpPr>
        <p:grpSpPr>
          <a:xfrm>
            <a:off x="2645158" y="4398770"/>
            <a:ext cx="2244326" cy="1559116"/>
            <a:chOff x="488505" y="4737560"/>
            <a:chExt cx="2150857" cy="1484665"/>
          </a:xfrm>
          <a:effectLst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A3B3A3-5F98-4C98-9D14-0834C50B6504}"/>
                </a:ext>
              </a:extLst>
            </p:cNvPr>
            <p:cNvSpPr/>
            <p:nvPr/>
          </p:nvSpPr>
          <p:spPr>
            <a:xfrm>
              <a:off x="488505" y="4737560"/>
              <a:ext cx="2147726" cy="1089851"/>
            </a:xfrm>
            <a:prstGeom prst="roundRect">
              <a:avLst>
                <a:gd name="adj" fmla="val 8677"/>
              </a:avLst>
            </a:prstGeom>
            <a:solidFill>
              <a:srgbClr val="E7EBEF"/>
            </a:solidFill>
            <a:ln w="12700">
              <a:solidFill>
                <a:srgbClr val="E7EB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4D762B0-2DF4-4A89-A498-317BCD7DB1F7}"/>
                </a:ext>
              </a:extLst>
            </p:cNvPr>
            <p:cNvGrpSpPr/>
            <p:nvPr/>
          </p:nvGrpSpPr>
          <p:grpSpPr>
            <a:xfrm>
              <a:off x="590751" y="4823378"/>
              <a:ext cx="302419" cy="68564"/>
              <a:chOff x="590751" y="4823379"/>
              <a:chExt cx="302419" cy="6856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B3F7F3-FC16-416A-BBDE-83676A0C0385}"/>
                  </a:ext>
                </a:extLst>
              </p:cNvPr>
              <p:cNvSpPr/>
              <p:nvPr/>
            </p:nvSpPr>
            <p:spPr>
              <a:xfrm>
                <a:off x="590751" y="4823381"/>
                <a:ext cx="69001" cy="68562"/>
              </a:xfrm>
              <a:prstGeom prst="ellipse">
                <a:avLst/>
              </a:prstGeom>
              <a:solidFill>
                <a:srgbClr val="FF5E5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D96F915-FE7E-4788-B301-B58941E9EF06}"/>
                  </a:ext>
                </a:extLst>
              </p:cNvPr>
              <p:cNvSpPr/>
              <p:nvPr/>
            </p:nvSpPr>
            <p:spPr>
              <a:xfrm>
                <a:off x="707460" y="4823379"/>
                <a:ext cx="69001" cy="68562"/>
              </a:xfrm>
              <a:prstGeom prst="ellipse">
                <a:avLst/>
              </a:prstGeom>
              <a:solidFill>
                <a:srgbClr val="FFA43B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606D004-D719-486E-89EA-C29802F9396A}"/>
                  </a:ext>
                </a:extLst>
              </p:cNvPr>
              <p:cNvSpPr/>
              <p:nvPr/>
            </p:nvSpPr>
            <p:spPr>
              <a:xfrm>
                <a:off x="824169" y="4823381"/>
                <a:ext cx="69001" cy="68562"/>
              </a:xfrm>
              <a:prstGeom prst="ellipse">
                <a:avLst/>
              </a:prstGeom>
              <a:solidFill>
                <a:srgbClr val="32AE5B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03DEFC-42C7-4F41-95B9-9B6E7B954B86}"/>
                </a:ext>
              </a:extLst>
            </p:cNvPr>
            <p:cNvSpPr/>
            <p:nvPr/>
          </p:nvSpPr>
          <p:spPr>
            <a:xfrm>
              <a:off x="491636" y="4950615"/>
              <a:ext cx="2147726" cy="12716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원통형 14">
            <a:extLst>
              <a:ext uri="{FF2B5EF4-FFF2-40B4-BE49-F238E27FC236}">
                <a16:creationId xmlns:a16="http://schemas.microsoft.com/office/drawing/2014/main" id="{3AFB379F-2B6A-454B-B73F-28F5045446C6}"/>
              </a:ext>
            </a:extLst>
          </p:cNvPr>
          <p:cNvSpPr/>
          <p:nvPr/>
        </p:nvSpPr>
        <p:spPr>
          <a:xfrm>
            <a:off x="6907845" y="4380059"/>
            <a:ext cx="2016224" cy="1482259"/>
          </a:xfrm>
          <a:prstGeom prst="can">
            <a:avLst/>
          </a:prstGeom>
          <a:solidFill>
            <a:srgbClr val="0C4A7E"/>
          </a:solidFill>
          <a:ln>
            <a:solidFill>
              <a:srgbClr val="0C4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F2C0DF8-2225-4C36-8F49-93624DFC8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132630"/>
              </p:ext>
            </p:extLst>
          </p:nvPr>
        </p:nvGraphicFramePr>
        <p:xfrm>
          <a:off x="7241966" y="4854848"/>
          <a:ext cx="1347982" cy="886560"/>
        </p:xfrm>
        <a:graphic>
          <a:graphicData uri="http://schemas.openxmlformats.org/drawingml/2006/table">
            <a:tbl>
              <a:tblPr firstRow="1" bandRow="1"/>
              <a:tblGrid>
                <a:gridCol w="915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solidFill>
                            <a:srgbClr val="0C4A7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사업운영계획</a:t>
                      </a:r>
                    </a:p>
                  </a:txBody>
                  <a:tcPr marL="36000" marR="0" marT="36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C2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운영계획년도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36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VC4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운영계호기순번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36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부서코드</a:t>
                      </a:r>
                    </a:p>
                  </a:txBody>
                  <a:tcPr marL="36000" marR="0" marT="36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VC8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5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marL="36000" marR="0" marT="36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VC50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527531"/>
                  </a:ext>
                </a:extLst>
              </a:tr>
              <a:tr h="1335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36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4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473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B778E96-6216-4F4A-9AE4-44256BF374A7}"/>
              </a:ext>
            </a:extLst>
          </p:cNvPr>
          <p:cNvSpPr txBox="1"/>
          <p:nvPr/>
        </p:nvSpPr>
        <p:spPr>
          <a:xfrm>
            <a:off x="7547106" y="4492554"/>
            <a:ext cx="737702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pPr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Table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501707-B805-4F5F-8478-231F32670874}"/>
              </a:ext>
            </a:extLst>
          </p:cNvPr>
          <p:cNvCxnSpPr>
            <a:cxnSpLocks/>
          </p:cNvCxnSpPr>
          <p:nvPr/>
        </p:nvCxnSpPr>
        <p:spPr>
          <a:xfrm>
            <a:off x="368490" y="3851940"/>
            <a:ext cx="9169019" cy="0"/>
          </a:xfrm>
          <a:prstGeom prst="line">
            <a:avLst/>
          </a:prstGeom>
          <a:ln w="25400">
            <a:solidFill>
              <a:srgbClr val="7F7F7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301879-D075-4616-9D52-BCA69BA36D7A}"/>
              </a:ext>
            </a:extLst>
          </p:cNvPr>
          <p:cNvSpPr txBox="1"/>
          <p:nvPr/>
        </p:nvSpPr>
        <p:spPr>
          <a:xfrm>
            <a:off x="7065917" y="1589651"/>
            <a:ext cx="1700081" cy="226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 b="1"/>
            </a:lvl1pPr>
          </a:lstStyle>
          <a:p>
            <a:pPr>
              <a:lnSpc>
                <a:spcPts val="1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Enterprise Data Lake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D120360-34EE-4166-A29A-B4BA2655CAA1}"/>
              </a:ext>
            </a:extLst>
          </p:cNvPr>
          <p:cNvCxnSpPr>
            <a:cxnSpLocks/>
          </p:cNvCxnSpPr>
          <p:nvPr/>
        </p:nvCxnSpPr>
        <p:spPr>
          <a:xfrm>
            <a:off x="5385048" y="5121188"/>
            <a:ext cx="936000" cy="0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52AB60-9C44-455E-B4BF-7BED2F5A36BB}"/>
              </a:ext>
            </a:extLst>
          </p:cNvPr>
          <p:cNvCxnSpPr>
            <a:cxnSpLocks/>
          </p:cNvCxnSpPr>
          <p:nvPr/>
        </p:nvCxnSpPr>
        <p:spPr>
          <a:xfrm>
            <a:off x="5385048" y="2610838"/>
            <a:ext cx="936000" cy="0"/>
          </a:xfrm>
          <a:prstGeom prst="straightConnector1">
            <a:avLst/>
          </a:prstGeom>
          <a:ln w="25400">
            <a:solidFill>
              <a:srgbClr val="3A3D4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A2C0CD8-C125-4D31-8C53-84419432E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2720" y="1953734"/>
            <a:ext cx="2729508" cy="131420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1B0B7C-729B-4E13-817A-FC0E03260391}"/>
              </a:ext>
            </a:extLst>
          </p:cNvPr>
          <p:cNvGrpSpPr/>
          <p:nvPr/>
        </p:nvGrpSpPr>
        <p:grpSpPr>
          <a:xfrm>
            <a:off x="899652" y="2031484"/>
            <a:ext cx="1158709" cy="1158709"/>
            <a:chOff x="3935050" y="2096589"/>
            <a:chExt cx="1194058" cy="11940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402596A-D7F4-4C65-8913-06F03BA2379D}"/>
                </a:ext>
              </a:extLst>
            </p:cNvPr>
            <p:cNvSpPr/>
            <p:nvPr/>
          </p:nvSpPr>
          <p:spPr>
            <a:xfrm>
              <a:off x="3935050" y="2096589"/>
              <a:ext cx="1194058" cy="11940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1C54A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217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435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9652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2870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60879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93055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25230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57404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AED22A-78B9-4959-8756-AE78647CDD0B}"/>
                </a:ext>
              </a:extLst>
            </p:cNvPr>
            <p:cNvSpPr/>
            <p:nvPr/>
          </p:nvSpPr>
          <p:spPr>
            <a:xfrm>
              <a:off x="4018749" y="2180288"/>
              <a:ext cx="1026660" cy="1026660"/>
            </a:xfrm>
            <a:prstGeom prst="ellipse">
              <a:avLst/>
            </a:prstGeom>
            <a:solidFill>
              <a:srgbClr val="1C54A5"/>
            </a:solidFill>
            <a:ln w="254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217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435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9652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2870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60879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93055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25230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57404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건축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공사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88FBA4-6DF9-4FAE-95DA-5D0EF5E9B8B3}"/>
              </a:ext>
            </a:extLst>
          </p:cNvPr>
          <p:cNvGrpSpPr/>
          <p:nvPr/>
        </p:nvGrpSpPr>
        <p:grpSpPr>
          <a:xfrm>
            <a:off x="899652" y="4541834"/>
            <a:ext cx="1158709" cy="1158709"/>
            <a:chOff x="3935050" y="2096589"/>
            <a:chExt cx="1194058" cy="119405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7186BA8-16B6-4C17-8644-4053C34232FB}"/>
                </a:ext>
              </a:extLst>
            </p:cNvPr>
            <p:cNvSpPr/>
            <p:nvPr/>
          </p:nvSpPr>
          <p:spPr>
            <a:xfrm>
              <a:off x="3935050" y="2096589"/>
              <a:ext cx="1194058" cy="11940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F5A9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217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435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9652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2870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60879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93055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25230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57404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0F71ACC-EE88-46BC-ACBB-CB3F45D30566}"/>
                </a:ext>
              </a:extLst>
            </p:cNvPr>
            <p:cNvSpPr/>
            <p:nvPr/>
          </p:nvSpPr>
          <p:spPr>
            <a:xfrm>
              <a:off x="4018749" y="2180288"/>
              <a:ext cx="1026660" cy="1026660"/>
            </a:xfrm>
            <a:prstGeom prst="ellipse">
              <a:avLst/>
            </a:prstGeom>
            <a:solidFill>
              <a:srgbClr val="0F5A97"/>
            </a:solidFill>
            <a:ln w="254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217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435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9652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2870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60879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93055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25230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57404" algn="l" defTabSz="1064352" rtl="0" eaLnBrk="1" latinLnBrk="1" hangingPunct="1">
                <a:defRPr kumimoji="1" sz="1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" name="그래픽 29">
            <a:extLst>
              <a:ext uri="{FF2B5EF4-FFF2-40B4-BE49-F238E27FC236}">
                <a16:creationId xmlns:a16="http://schemas.microsoft.com/office/drawing/2014/main" id="{5DDCE8C8-EDA2-4946-9C2E-763A535C6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553" y="1864685"/>
            <a:ext cx="2358808" cy="1492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CA339-24BD-44E4-9AE6-12D1C60D3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726" y="4653344"/>
            <a:ext cx="2112525" cy="12543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3A5162-F2EF-4890-A443-68B1CFEA7757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8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정의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668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ERD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48D981-804A-4EF8-807C-5C6E7EB288AD}"/>
              </a:ext>
            </a:extLst>
          </p:cNvPr>
          <p:cNvSpPr txBox="1"/>
          <p:nvPr/>
        </p:nvSpPr>
        <p:spPr>
          <a:xfrm>
            <a:off x="666750" y="1430277"/>
            <a:ext cx="3686175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F3F73A-70A0-411D-B3AA-60621D72F43F}"/>
              </a:ext>
            </a:extLst>
          </p:cNvPr>
          <p:cNvSpPr txBox="1"/>
          <p:nvPr/>
        </p:nvSpPr>
        <p:spPr>
          <a:xfrm>
            <a:off x="5086350" y="1430277"/>
            <a:ext cx="4152899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709613" rtl="0" eaLnBrk="1" fontAlgn="base" latinLnBrk="0" hangingPunct="1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모델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815C6C-C4AB-40A0-B9DE-DAF1CA922587}"/>
              </a:ext>
            </a:extLst>
          </p:cNvPr>
          <p:cNvSpPr txBox="1"/>
          <p:nvPr/>
        </p:nvSpPr>
        <p:spPr>
          <a:xfrm>
            <a:off x="819149" y="4892730"/>
            <a:ext cx="3345527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87313" indent="-87313" eaLnBrk="0" fontAlgn="base" latinLnBrk="0" hangingPunct="0">
              <a:lnSpc>
                <a:spcPct val="100000"/>
              </a:lnSpc>
              <a:spcAft>
                <a:spcPts val="300"/>
              </a:spcAft>
              <a:buFont typeface="Arial" pitchFamily="34" charset="0"/>
              <a:buChar char="•"/>
              <a:defRPr sz="13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C00000"/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marL="0" lvl="0" indent="0">
              <a:buNone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: PK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속성을 의미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NOT NULL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의미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 : Optional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의미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AED92A5-279D-42F9-A40E-E4FCB8407D46}"/>
              </a:ext>
            </a:extLst>
          </p:cNvPr>
          <p:cNvSpPr/>
          <p:nvPr/>
        </p:nvSpPr>
        <p:spPr>
          <a:xfrm>
            <a:off x="488411" y="4881993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F41B09-C8AE-41C4-B2FE-EDFFA4EDE592}"/>
              </a:ext>
            </a:extLst>
          </p:cNvPr>
          <p:cNvSpPr txBox="1"/>
          <p:nvPr/>
        </p:nvSpPr>
        <p:spPr>
          <a:xfrm>
            <a:off x="819150" y="5628900"/>
            <a:ext cx="381204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87313" indent="-87313" eaLnBrk="0" fontAlgn="base" latinLnBrk="0" hangingPunct="0">
              <a:lnSpc>
                <a:spcPct val="100000"/>
              </a:lnSpc>
              <a:spcAft>
                <a:spcPts val="300"/>
              </a:spcAft>
              <a:buFont typeface="Arial" pitchFamily="34" charset="0"/>
              <a:buChar char="•"/>
              <a:defRPr sz="13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C00000"/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부모와 자식 관계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(RI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표시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3A1D8B1-CE98-4398-8187-895DD147F11D}"/>
              </a:ext>
            </a:extLst>
          </p:cNvPr>
          <p:cNvSpPr/>
          <p:nvPr/>
        </p:nvSpPr>
        <p:spPr>
          <a:xfrm>
            <a:off x="488411" y="5608638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DD1493-627C-4604-99CD-E3B0133A8275}"/>
              </a:ext>
            </a:extLst>
          </p:cNvPr>
          <p:cNvSpPr txBox="1"/>
          <p:nvPr/>
        </p:nvSpPr>
        <p:spPr>
          <a:xfrm>
            <a:off x="5533717" y="4896034"/>
            <a:ext cx="381204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87313" indent="-87313" eaLnBrk="0" fontAlgn="base" latinLnBrk="0" hangingPunct="0">
              <a:lnSpc>
                <a:spcPct val="100000"/>
              </a:lnSpc>
              <a:spcAft>
                <a:spcPts val="300"/>
              </a:spcAft>
              <a:buFont typeface="Arial" pitchFamily="34" charset="0"/>
              <a:buChar char="•"/>
              <a:defRPr sz="13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C00000"/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테이블명 표시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451C3EC-C838-4B57-8186-EE131A05B1BA}"/>
              </a:ext>
            </a:extLst>
          </p:cNvPr>
          <p:cNvSpPr/>
          <p:nvPr/>
        </p:nvSpPr>
        <p:spPr>
          <a:xfrm>
            <a:off x="5202978" y="4876984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99F77E-C42F-4BC4-BEB9-FB08D022028C}"/>
              </a:ext>
            </a:extLst>
          </p:cNvPr>
          <p:cNvSpPr txBox="1"/>
          <p:nvPr/>
        </p:nvSpPr>
        <p:spPr>
          <a:xfrm>
            <a:off x="5533717" y="5282778"/>
            <a:ext cx="381204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87313" indent="-87313" eaLnBrk="0" fontAlgn="base" latinLnBrk="0" hangingPunct="0">
              <a:lnSpc>
                <a:spcPct val="100000"/>
              </a:lnSpc>
              <a:spcAft>
                <a:spcPts val="300"/>
              </a:spcAft>
              <a:buFont typeface="Arial" pitchFamily="34" charset="0"/>
              <a:buChar char="•"/>
              <a:defRPr sz="13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C00000"/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컬럼명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데이터타입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소수점 표시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9625228-7268-44C7-9E24-C38ECC2BB445}"/>
              </a:ext>
            </a:extLst>
          </p:cNvPr>
          <p:cNvSpPr/>
          <p:nvPr/>
        </p:nvSpPr>
        <p:spPr>
          <a:xfrm>
            <a:off x="5202978" y="5263728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0D10D9-7C2B-4934-8D5B-718EE08225AD}"/>
              </a:ext>
            </a:extLst>
          </p:cNvPr>
          <p:cNvSpPr txBox="1"/>
          <p:nvPr/>
        </p:nvSpPr>
        <p:spPr>
          <a:xfrm>
            <a:off x="5533717" y="5681806"/>
            <a:ext cx="381204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87313" indent="-87313" eaLnBrk="0" fontAlgn="base" latinLnBrk="0" hangingPunct="0">
              <a:lnSpc>
                <a:spcPct val="100000"/>
              </a:lnSpc>
              <a:spcAft>
                <a:spcPts val="300"/>
              </a:spcAft>
              <a:buFont typeface="Arial" pitchFamily="34" charset="0"/>
              <a:buChar char="•"/>
              <a:defRPr sz="1300">
                <a:ln>
                  <a:solidFill>
                    <a:srgbClr val="FFFFFF">
                      <a:lumMod val="85000"/>
                      <a:alpha val="0"/>
                    </a:srgbClr>
                  </a:solidFill>
                </a:ln>
                <a:solidFill>
                  <a:srgbClr val="C00000"/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컬럼에 대한 논리 속성명 표시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9222857-889A-4151-A424-A2314E9D4447}"/>
              </a:ext>
            </a:extLst>
          </p:cNvPr>
          <p:cNvSpPr/>
          <p:nvPr/>
        </p:nvSpPr>
        <p:spPr>
          <a:xfrm>
            <a:off x="5202978" y="5662756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CD3C58-ABBA-4FEE-80AC-3CAE2A65B7BB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222D3-92E3-4D35-A20B-96A9D65B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11" y="2212475"/>
            <a:ext cx="4009301" cy="1877187"/>
          </a:xfrm>
          <a:prstGeom prst="rect">
            <a:avLst/>
          </a:prstGeom>
        </p:spPr>
      </p:pic>
      <p:sp>
        <p:nvSpPr>
          <p:cNvPr id="25" name="Rectangle 41">
            <a:extLst>
              <a:ext uri="{FF2B5EF4-FFF2-40B4-BE49-F238E27FC236}">
                <a16:creationId xmlns:a16="http://schemas.microsoft.com/office/drawing/2014/main" id="{6BA59F48-B41A-4923-9B6A-820BAB10D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42" y="2515030"/>
            <a:ext cx="280107" cy="1574632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2588175-7522-42C7-B03F-57305246DC9E}"/>
              </a:ext>
            </a:extLst>
          </p:cNvPr>
          <p:cNvSpPr/>
          <p:nvPr/>
        </p:nvSpPr>
        <p:spPr>
          <a:xfrm>
            <a:off x="405727" y="2407030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41">
            <a:extLst>
              <a:ext uri="{FF2B5EF4-FFF2-40B4-BE49-F238E27FC236}">
                <a16:creationId xmlns:a16="http://schemas.microsoft.com/office/drawing/2014/main" id="{5197E699-E195-4B3E-B766-48D41AED5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185" y="2847505"/>
            <a:ext cx="451702" cy="216000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5C2767A-3ECF-4BEC-8829-C9748DCFF4DC}"/>
              </a:ext>
            </a:extLst>
          </p:cNvPr>
          <p:cNvSpPr/>
          <p:nvPr/>
        </p:nvSpPr>
        <p:spPr>
          <a:xfrm>
            <a:off x="2175185" y="2661481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849897-E157-4FFA-9939-66EF88FF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52" y="2175097"/>
            <a:ext cx="3729196" cy="2143306"/>
          </a:xfrm>
          <a:prstGeom prst="rect">
            <a:avLst/>
          </a:prstGeom>
        </p:spPr>
      </p:pic>
      <p:sp>
        <p:nvSpPr>
          <p:cNvPr id="33" name="Rectangle 41">
            <a:extLst>
              <a:ext uri="{FF2B5EF4-FFF2-40B4-BE49-F238E27FC236}">
                <a16:creationId xmlns:a16="http://schemas.microsoft.com/office/drawing/2014/main" id="{BAA8FD65-6737-476C-A6E2-F7077D5CE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178" y="2242718"/>
            <a:ext cx="1099501" cy="216000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3947D42-36C6-4D2F-8FD2-EDF93E7C5091}"/>
              </a:ext>
            </a:extLst>
          </p:cNvPr>
          <p:cNvSpPr/>
          <p:nvPr/>
        </p:nvSpPr>
        <p:spPr>
          <a:xfrm>
            <a:off x="5317717" y="2251666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9422FFF9-7DBF-4765-AB88-1674BDF6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618" y="2438658"/>
            <a:ext cx="839197" cy="1815856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424049-EBC6-40BB-8784-E88B97EB1A1A}"/>
              </a:ext>
            </a:extLst>
          </p:cNvPr>
          <p:cNvSpPr/>
          <p:nvPr/>
        </p:nvSpPr>
        <p:spPr>
          <a:xfrm>
            <a:off x="6705311" y="2445619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EA851ECA-D1B0-474E-9382-13CCC1C9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251" y="2433133"/>
            <a:ext cx="1099501" cy="1815856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85DA38A-A611-45A3-809B-74505D2AFBE5}"/>
              </a:ext>
            </a:extLst>
          </p:cNvPr>
          <p:cNvSpPr/>
          <p:nvPr/>
        </p:nvSpPr>
        <p:spPr>
          <a:xfrm>
            <a:off x="8779572" y="2383196"/>
            <a:ext cx="216000" cy="2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96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정의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668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메타데이터란 대상을 쉽게 파악할 수 있는 다양한 부가정보를 말한다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934442-A0D8-4127-8ED1-54FEB0875169}"/>
              </a:ext>
            </a:extLst>
          </p:cNvPr>
          <p:cNvSpPr/>
          <p:nvPr/>
        </p:nvSpPr>
        <p:spPr>
          <a:xfrm>
            <a:off x="248400" y="3632720"/>
            <a:ext cx="3383806" cy="2685088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solidFill>
              <a:srgbClr val="007851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90000"/>
              </a:lnSpc>
              <a:spcBef>
                <a:spcPct val="40000"/>
              </a:spcBef>
              <a:buClr>
                <a:srgbClr val="ABA69F"/>
              </a:buClr>
              <a:buSzPct val="80000"/>
            </a:pPr>
            <a:endParaRPr lang="ko-KR" altLang="en-US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80DBC5-678C-4D1B-9A48-F0F4CBC64D69}"/>
              </a:ext>
            </a:extLst>
          </p:cNvPr>
          <p:cNvGrpSpPr/>
          <p:nvPr/>
        </p:nvGrpSpPr>
        <p:grpSpPr>
          <a:xfrm>
            <a:off x="329927" y="3984080"/>
            <a:ext cx="2714526" cy="2338408"/>
            <a:chOff x="960964" y="1854437"/>
            <a:chExt cx="5724578" cy="49313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C830DF-4318-4E04-83F3-7B3BDDEF8645}"/>
                </a:ext>
              </a:extLst>
            </p:cNvPr>
            <p:cNvSpPr txBox="1"/>
            <p:nvPr/>
          </p:nvSpPr>
          <p:spPr>
            <a:xfrm>
              <a:off x="960964" y="1854437"/>
              <a:ext cx="2552971" cy="1492839"/>
            </a:xfrm>
            <a:prstGeom prst="rect">
              <a:avLst/>
            </a:prstGeom>
            <a:noFill/>
            <a:ln>
              <a:solidFill>
                <a:srgbClr val="007851">
                  <a:alpha val="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3D24B8-3C79-4BC0-935F-690574C2FC5E}"/>
                </a:ext>
              </a:extLst>
            </p:cNvPr>
            <p:cNvSpPr txBox="1"/>
            <p:nvPr/>
          </p:nvSpPr>
          <p:spPr>
            <a:xfrm>
              <a:off x="960964" y="3236419"/>
              <a:ext cx="5724578" cy="3549415"/>
            </a:xfrm>
            <a:prstGeom prst="rect">
              <a:avLst/>
            </a:prstGeom>
            <a:noFill/>
            <a:ln>
              <a:solidFill>
                <a:srgbClr val="007851">
                  <a:alpha val="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179388" indent="-1793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본명 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공지철</a:t>
              </a:r>
              <a:endParaRPr lang="en-US" altLang="ko-KR" sz="1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indent="-1793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직업 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탤런트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영화배우</a:t>
              </a:r>
              <a:endParaRPr lang="en-US" altLang="ko-KR" sz="1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indent="-1793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 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184 Cm</a:t>
              </a:r>
            </a:p>
            <a:p>
              <a:pPr marL="179388" indent="-1793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몸무게 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74 Kg</a:t>
              </a:r>
            </a:p>
            <a:p>
              <a:pPr marL="179388" indent="-1793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소속사 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매니지먼트 숲</a:t>
              </a:r>
              <a:endParaRPr lang="en-US" altLang="ko-KR" sz="1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indent="-1793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학력 </a:t>
              </a:r>
              <a: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경희대학교 아트퓨전디자인대학원</a:t>
              </a:r>
              <a:br>
                <a:rPr lang="en-US" altLang="ko-KR" sz="10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ko-KR" altLang="en-US" sz="1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A33B4A-A62A-40C2-899F-C61D57996ED2}"/>
                </a:ext>
              </a:extLst>
            </p:cNvPr>
            <p:cNvGrpSpPr/>
            <p:nvPr/>
          </p:nvGrpSpPr>
          <p:grpSpPr>
            <a:xfrm>
              <a:off x="2967438" y="5924381"/>
              <a:ext cx="71037" cy="353434"/>
              <a:chOff x="5358213" y="1572426"/>
              <a:chExt cx="94004" cy="46770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0918F89-DE56-4408-BCEC-1E143740E643}"/>
                  </a:ext>
                </a:extLst>
              </p:cNvPr>
              <p:cNvSpPr/>
              <p:nvPr/>
            </p:nvSpPr>
            <p:spPr>
              <a:xfrm>
                <a:off x="5358213" y="1572426"/>
                <a:ext cx="94004" cy="940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851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BE2913D-E0CF-4F9A-91CE-AF87F76BF84A}"/>
                  </a:ext>
                </a:extLst>
              </p:cNvPr>
              <p:cNvSpPr/>
              <p:nvPr/>
            </p:nvSpPr>
            <p:spPr>
              <a:xfrm>
                <a:off x="5358213" y="1760433"/>
                <a:ext cx="94004" cy="940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851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4329744-9D4F-4FA4-A8F9-AD887CBEB056}"/>
                  </a:ext>
                </a:extLst>
              </p:cNvPr>
              <p:cNvSpPr/>
              <p:nvPr/>
            </p:nvSpPr>
            <p:spPr>
              <a:xfrm>
                <a:off x="5358213" y="1946125"/>
                <a:ext cx="94004" cy="940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851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E8D0BF-2289-4A73-A083-8A3F2156DB55}"/>
              </a:ext>
            </a:extLst>
          </p:cNvPr>
          <p:cNvSpPr txBox="1"/>
          <p:nvPr/>
        </p:nvSpPr>
        <p:spPr>
          <a:xfrm>
            <a:off x="2482688" y="5160998"/>
            <a:ext cx="1082348" cy="286232"/>
          </a:xfrm>
          <a:prstGeom prst="rect">
            <a:avLst/>
          </a:prstGeom>
          <a:solidFill>
            <a:schemeClr val="bg1"/>
          </a:solidFill>
          <a:ln>
            <a:solidFill>
              <a:srgbClr val="007851">
                <a:alpha val="0"/>
              </a:srgbClr>
            </a:solidFill>
          </a:ln>
        </p:spPr>
        <p:txBody>
          <a:bodyPr wrap="none" rtlCol="0" anchor="ctr">
            <a:spAutoFit/>
          </a:bodyPr>
          <a:lstStyle/>
          <a:p>
            <a:pPr latinLnBrk="0">
              <a:lnSpc>
                <a:spcPct val="90000"/>
              </a:lnSpc>
              <a:spcBef>
                <a:spcPct val="40000"/>
              </a:spcBef>
              <a:buClr>
                <a:srgbClr val="ABA69F"/>
              </a:buClr>
              <a:buSzPct val="80000"/>
            </a:pP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8E461C-311D-4A19-AD0E-71C5E46B8511}"/>
              </a:ext>
            </a:extLst>
          </p:cNvPr>
          <p:cNvSpPr txBox="1"/>
          <p:nvPr/>
        </p:nvSpPr>
        <p:spPr>
          <a:xfrm>
            <a:off x="1976022" y="4750116"/>
            <a:ext cx="506666" cy="1107996"/>
          </a:xfrm>
          <a:prstGeom prst="rect">
            <a:avLst/>
          </a:prstGeom>
          <a:noFill/>
          <a:ln>
            <a:solidFill>
              <a:srgbClr val="007851">
                <a:alpha val="0"/>
              </a:srgbClr>
            </a:solidFill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38100">
              <a:contourClr>
                <a:srgbClr val="E6EDF6"/>
              </a:contourClr>
            </a:sp3d>
          </a:bodyPr>
          <a:lstStyle/>
          <a:p>
            <a:pPr latinLnBrk="0">
              <a:lnSpc>
                <a:spcPct val="90000"/>
              </a:lnSpc>
              <a:spcBef>
                <a:spcPct val="40000"/>
              </a:spcBef>
              <a:buClr>
                <a:srgbClr val="ABA69F"/>
              </a:buClr>
              <a:buSzPct val="80000"/>
            </a:pPr>
            <a:r>
              <a:rPr lang="en-US" altLang="ko-KR" sz="8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BF77E8-3F0E-4F62-8007-3924165A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7" b="48176"/>
          <a:stretch/>
        </p:blipFill>
        <p:spPr>
          <a:xfrm>
            <a:off x="248400" y="1643877"/>
            <a:ext cx="3383806" cy="2342636"/>
          </a:xfrm>
          <a:prstGeom prst="rect">
            <a:avLst/>
          </a:prstGeom>
          <a:ln>
            <a:solidFill>
              <a:srgbClr val="007851">
                <a:alpha val="0"/>
              </a:srgbClr>
            </a:solidFill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F0E673A-A6DF-4ED6-BCF0-7895B6464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81600"/>
              </p:ext>
            </p:extLst>
          </p:nvPr>
        </p:nvGraphicFramePr>
        <p:xfrm>
          <a:off x="3920911" y="2458526"/>
          <a:ext cx="1609236" cy="347472"/>
        </p:xfrm>
        <a:graphic>
          <a:graphicData uri="http://schemas.openxmlformats.org/drawingml/2006/table">
            <a:tbl>
              <a:tblPr/>
              <a:tblGrid>
                <a:gridCol w="1609236">
                  <a:extLst>
                    <a:ext uri="{9D8B030D-6E8A-4147-A177-3AD203B41FA5}">
                      <a16:colId xmlns:a16="http://schemas.microsoft.com/office/drawing/2014/main" val="21811603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buClr>
                          <a:srgbClr val="ABA69F"/>
                        </a:buClr>
                        <a:buSzPct val="80000"/>
                      </a:pPr>
                      <a:r>
                        <a:rPr lang="ko-KR" altLang="en-US" sz="1400" b="1" kern="1200" baseline="0" dirty="0">
                          <a:ln>
                            <a:solidFill>
                              <a:srgbClr val="007851">
                                <a:alpha val="0"/>
                              </a:srgbClr>
                            </a:solidFill>
                          </a:ln>
                          <a:solidFill>
                            <a:srgbClr val="00559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메타데이터 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1776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1EDE0B0-5CF2-4615-B361-6F4D998E9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613517"/>
              </p:ext>
            </p:extLst>
          </p:nvPr>
        </p:nvGraphicFramePr>
        <p:xfrm>
          <a:off x="5485293" y="2458526"/>
          <a:ext cx="3528392" cy="437092"/>
        </p:xfrm>
        <a:graphic>
          <a:graphicData uri="http://schemas.openxmlformats.org/drawingml/2006/table">
            <a:tbl>
              <a:tblPr/>
              <a:tblGrid>
                <a:gridCol w="3528392">
                  <a:extLst>
                    <a:ext uri="{9D8B030D-6E8A-4147-A177-3AD203B41FA5}">
                      <a16:colId xmlns:a16="http://schemas.microsoft.com/office/drawing/2014/main" val="2181160300"/>
                    </a:ext>
                  </a:extLst>
                </a:gridCol>
              </a:tblGrid>
              <a:tr h="4370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buClr>
                          <a:srgbClr val="ABA69F"/>
                        </a:buClr>
                        <a:buSzPct val="80000"/>
                      </a:pPr>
                      <a:r>
                        <a:rPr lang="ko-KR" altLang="en-US" sz="1400" b="1" kern="1200" baseline="0" dirty="0">
                          <a:ln>
                            <a:solidFill>
                              <a:srgbClr val="007851">
                                <a:alpha val="0"/>
                              </a:srgbClr>
                            </a:solidFill>
                          </a:ln>
                          <a:solidFill>
                            <a:srgbClr val="00559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활용 예시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17762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C5E97B-D744-4998-A991-38A01B3842B7}"/>
              </a:ext>
            </a:extLst>
          </p:cNvPr>
          <p:cNvSpPr/>
          <p:nvPr/>
        </p:nvSpPr>
        <p:spPr>
          <a:xfrm>
            <a:off x="4009811" y="2880184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표준명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CB1F10-3405-45DB-917D-B103B705779F}"/>
              </a:ext>
            </a:extLst>
          </p:cNvPr>
          <p:cNvSpPr/>
          <p:nvPr/>
        </p:nvSpPr>
        <p:spPr>
          <a:xfrm>
            <a:off x="5588013" y="2880184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가입일자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728017A-4D65-4721-999B-9E05504FD30F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504414" y="3068443"/>
            <a:ext cx="83599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36B745-0BF8-4986-93AA-C704FA4EA620}"/>
              </a:ext>
            </a:extLst>
          </p:cNvPr>
          <p:cNvSpPr/>
          <p:nvPr/>
        </p:nvSpPr>
        <p:spPr>
          <a:xfrm>
            <a:off x="4009811" y="3350366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89BFCB-F13A-4A76-BE4A-C63E04CB8987}"/>
              </a:ext>
            </a:extLst>
          </p:cNvPr>
          <p:cNvSpPr/>
          <p:nvPr/>
        </p:nvSpPr>
        <p:spPr>
          <a:xfrm>
            <a:off x="5588013" y="3350366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조직이나 단체 따위에 들어가거나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제공하는 상품 따위를 신청한 날짜를 연월일로 표현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D8DAE7-BAB3-445F-969F-112E15FF181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504414" y="3538625"/>
            <a:ext cx="83599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DE2D08-56B2-413E-A1DE-84EA1E0780E9}"/>
              </a:ext>
            </a:extLst>
          </p:cNvPr>
          <p:cNvSpPr/>
          <p:nvPr/>
        </p:nvSpPr>
        <p:spPr>
          <a:xfrm>
            <a:off x="4008341" y="3820548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데이터타입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419CB6-BE48-4770-A9AE-77BA4F60DF1B}"/>
              </a:ext>
            </a:extLst>
          </p:cNvPr>
          <p:cNvSpPr/>
          <p:nvPr/>
        </p:nvSpPr>
        <p:spPr>
          <a:xfrm>
            <a:off x="5588013" y="3820548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0055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VARCHAR(10)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A84BC04-D141-4289-8E3A-A6A617DAFF3A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5502944" y="4008807"/>
            <a:ext cx="85069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8EC01D-64BF-4F58-A0AA-77490D617D5C}"/>
              </a:ext>
            </a:extLst>
          </p:cNvPr>
          <p:cNvSpPr/>
          <p:nvPr/>
        </p:nvSpPr>
        <p:spPr>
          <a:xfrm>
            <a:off x="4008341" y="4290730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저장형식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1AC651-2B1E-4B34-9EAA-65D9C0B18C2F}"/>
              </a:ext>
            </a:extLst>
          </p:cNvPr>
          <p:cNvSpPr/>
          <p:nvPr/>
        </p:nvSpPr>
        <p:spPr>
          <a:xfrm>
            <a:off x="5588013" y="4290730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YYYYMMDD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A075077-9A3D-41E9-8C98-F3BAC44D551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502944" y="4478989"/>
            <a:ext cx="85069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3FD401-FA48-449F-A2A5-9C72852483B0}"/>
              </a:ext>
            </a:extLst>
          </p:cNvPr>
          <p:cNvSpPr/>
          <p:nvPr/>
        </p:nvSpPr>
        <p:spPr>
          <a:xfrm>
            <a:off x="4008341" y="4760912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허용값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27D3B3-22F7-469B-A22F-D5C0C73C1637}"/>
              </a:ext>
            </a:extLst>
          </p:cNvPr>
          <p:cNvSpPr/>
          <p:nvPr/>
        </p:nvSpPr>
        <p:spPr>
          <a:xfrm>
            <a:off x="5588013" y="4760912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YYYY: 0001~9999, MM: 01~12, DD: 01~31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24AA7C5-F522-4D64-A8C6-CCB5607ECACE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5502944" y="4949171"/>
            <a:ext cx="85069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FBC00-701B-4A0D-84E1-366E7C74B6E0}"/>
              </a:ext>
            </a:extLst>
          </p:cNvPr>
          <p:cNvSpPr/>
          <p:nvPr/>
        </p:nvSpPr>
        <p:spPr>
          <a:xfrm>
            <a:off x="4008341" y="5231094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개인정보여부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AA7765-22A7-482D-9DC2-5D28493C735A}"/>
              </a:ext>
            </a:extLst>
          </p:cNvPr>
          <p:cNvSpPr/>
          <p:nvPr/>
        </p:nvSpPr>
        <p:spPr>
          <a:xfrm>
            <a:off x="5588013" y="5231094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암호화 대상 여부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비공개 대상 식별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4EC195-A3AF-4B87-8DF4-2F2D148BC4CA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5502944" y="5419353"/>
            <a:ext cx="85069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52E96E-E90B-4A56-9EAA-0D2556D422AB}"/>
              </a:ext>
            </a:extLst>
          </p:cNvPr>
          <p:cNvSpPr/>
          <p:nvPr/>
        </p:nvSpPr>
        <p:spPr>
          <a:xfrm>
            <a:off x="3998605" y="5701275"/>
            <a:ext cx="1494603" cy="376518"/>
          </a:xfrm>
          <a:prstGeom prst="rect">
            <a:avLst/>
          </a:prstGeom>
          <a:solidFill>
            <a:srgbClr val="005596"/>
          </a:solidFill>
          <a:ln w="12700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F45986-2FEB-4A34-9F12-04B0928831A7}"/>
              </a:ext>
            </a:extLst>
          </p:cNvPr>
          <p:cNvSpPr/>
          <p:nvPr/>
        </p:nvSpPr>
        <p:spPr>
          <a:xfrm>
            <a:off x="5588013" y="5701275"/>
            <a:ext cx="3425672" cy="376518"/>
          </a:xfrm>
          <a:prstGeom prst="rect">
            <a:avLst/>
          </a:prstGeom>
          <a:noFill/>
          <a:ln w="28575" cap="flat" cmpd="sng" algn="ctr">
            <a:solidFill>
              <a:srgbClr val="007851">
                <a:alpha val="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40000"/>
              </a:spcBef>
              <a:spcAft>
                <a:spcPts val="0"/>
              </a:spcAft>
              <a:buClr>
                <a:srgbClr val="ABA69F"/>
              </a:buClr>
              <a:buSzPct val="80000"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324FE3-54C5-4E4B-9332-BA8BFA74F6FD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5493208" y="5889534"/>
            <a:ext cx="94805" cy="0"/>
          </a:xfrm>
          <a:prstGeom prst="straightConnector1">
            <a:avLst/>
          </a:prstGeom>
          <a:noFill/>
          <a:ln w="19050" cap="flat" cmpd="sng" algn="ctr">
            <a:solidFill>
              <a:srgbClr val="007851">
                <a:alpha val="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원통형 41">
            <a:extLst>
              <a:ext uri="{FF2B5EF4-FFF2-40B4-BE49-F238E27FC236}">
                <a16:creationId xmlns:a16="http://schemas.microsoft.com/office/drawing/2014/main" id="{95D8EBCA-861C-4C9F-8461-0F21B853A0AB}"/>
              </a:ext>
            </a:extLst>
          </p:cNvPr>
          <p:cNvSpPr/>
          <p:nvPr/>
        </p:nvSpPr>
        <p:spPr>
          <a:xfrm>
            <a:off x="5734087" y="1807872"/>
            <a:ext cx="1296888" cy="621149"/>
          </a:xfrm>
          <a:prstGeom prst="can">
            <a:avLst/>
          </a:prstGeom>
          <a:solidFill>
            <a:srgbClr val="0C4A7E"/>
          </a:solidFill>
          <a:ln>
            <a:solidFill>
              <a:srgbClr val="007851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1F4B41-84C4-41D2-93BA-A377E9B5856E}"/>
              </a:ext>
            </a:extLst>
          </p:cNvPr>
          <p:cNvSpPr/>
          <p:nvPr/>
        </p:nvSpPr>
        <p:spPr>
          <a:xfrm>
            <a:off x="3954874" y="2435965"/>
            <a:ext cx="5852947" cy="3723071"/>
          </a:xfrm>
          <a:prstGeom prst="rect">
            <a:avLst/>
          </a:prstGeom>
          <a:noFill/>
          <a:ln w="3175">
            <a:solidFill>
              <a:srgbClr val="007851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Picture 27" descr="화살표1">
            <a:extLst>
              <a:ext uri="{FF2B5EF4-FFF2-40B4-BE49-F238E27FC236}">
                <a16:creationId xmlns:a16="http://schemas.microsoft.com/office/drawing/2014/main" id="{0A03675D-6844-452A-97CA-81F03FE3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48000" contrast="18000"/>
          </a:blip>
          <a:srcRect/>
          <a:stretch>
            <a:fillRect/>
          </a:stretch>
        </p:blipFill>
        <p:spPr bwMode="auto">
          <a:xfrm rot="16200000">
            <a:off x="1403505" y="3770230"/>
            <a:ext cx="4676586" cy="400143"/>
          </a:xfrm>
          <a:prstGeom prst="rect">
            <a:avLst/>
          </a:prstGeom>
          <a:noFill/>
          <a:ln>
            <a:solidFill>
              <a:srgbClr val="007851">
                <a:alpha val="0"/>
              </a:srgbClr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A929155-0A57-4675-80BD-C93B1F680457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60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0124A5E-D28F-4D59-9349-91ED6A853C46}"/>
              </a:ext>
            </a:extLst>
          </p:cNvPr>
          <p:cNvSpPr txBox="1">
            <a:spLocks/>
          </p:cNvSpPr>
          <p:nvPr/>
        </p:nvSpPr>
        <p:spPr>
          <a:xfrm>
            <a:off x="244928" y="286147"/>
            <a:ext cx="918739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 정의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3E3F9C-1437-4E6E-BA83-41FF194C9602}"/>
              </a:ext>
            </a:extLst>
          </p:cNvPr>
          <p:cNvSpPr txBox="1"/>
          <p:nvPr/>
        </p:nvSpPr>
        <p:spPr>
          <a:xfrm>
            <a:off x="0" y="838706"/>
            <a:ext cx="9906001" cy="286682"/>
          </a:xfrm>
          <a:prstGeom prst="rect">
            <a:avLst/>
          </a:prstGeom>
          <a:solidFill>
            <a:srgbClr val="436EF5"/>
          </a:solidFill>
        </p:spPr>
        <p:txBody>
          <a:bodyPr wrap="square" lIns="248400" tIns="0" rIns="24840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카탈로그 정보를 수집하여 메타정보 공유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C95F7-517B-4CE8-95CB-D3CD2ABC3B17}"/>
              </a:ext>
            </a:extLst>
          </p:cNvPr>
          <p:cNvSpPr txBox="1"/>
          <p:nvPr/>
        </p:nvSpPr>
        <p:spPr>
          <a:xfrm>
            <a:off x="7672647" y="286147"/>
            <a:ext cx="1759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메타데이터관리 개요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06D9AE-EBA5-4F5B-B8D0-8573F190C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23" r="60238"/>
          <a:stretch/>
        </p:blipFill>
        <p:spPr>
          <a:xfrm>
            <a:off x="406508" y="2539349"/>
            <a:ext cx="1883130" cy="17793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1549B-420B-482F-8FB8-F3F9659D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677" y="1416337"/>
            <a:ext cx="5986300" cy="33940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F0941E-FDEB-49C5-ACB4-6E27FFCAB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28" y="2922353"/>
            <a:ext cx="5675592" cy="33940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41">
            <a:extLst>
              <a:ext uri="{FF2B5EF4-FFF2-40B4-BE49-F238E27FC236}">
                <a16:creationId xmlns:a16="http://schemas.microsoft.com/office/drawing/2014/main" id="{96E1A88C-44C0-47B3-80BF-C785538F7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82" y="2684654"/>
            <a:ext cx="1559227" cy="1633996"/>
          </a:xfrm>
          <a:prstGeom prst="rect">
            <a:avLst/>
          </a:prstGeom>
          <a:noFill/>
          <a:ln w="222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rIns="1800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9" name="Rectangle 2962">
            <a:extLst>
              <a:ext uri="{FF2B5EF4-FFF2-40B4-BE49-F238E27FC236}">
                <a16:creationId xmlns:a16="http://schemas.microsoft.com/office/drawing/2014/main" id="{01E2A0E7-1F2D-440F-95DA-E643113E4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87" y="1236650"/>
            <a:ext cx="1689962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컬럼 정보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2962">
            <a:extLst>
              <a:ext uri="{FF2B5EF4-FFF2-40B4-BE49-F238E27FC236}">
                <a16:creationId xmlns:a16="http://schemas.microsoft.com/office/drawing/2014/main" id="{32934724-26DC-4304-9112-A92C8DBC2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568" y="2800750"/>
            <a:ext cx="1689962" cy="243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프로시저 상세 정보</a:t>
            </a:r>
            <a:endParaRPr lang="en-US" altLang="ko-KR" sz="1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6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4970</TotalTime>
  <Words>4841</Words>
  <Application>Microsoft Office PowerPoint</Application>
  <PresentationFormat>A4 용지(210x297mm)</PresentationFormat>
  <Paragraphs>1328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나눔고딕</vt:lpstr>
      <vt:lpstr>나눔바른고딕</vt:lpstr>
      <vt:lpstr>맑은 고딕</vt:lpstr>
      <vt:lpstr>Arial</vt:lpstr>
      <vt:lpstr>Calibri</vt:lpstr>
      <vt:lpstr>Wingdings</vt:lpstr>
      <vt:lpstr>Office 테마</vt:lpstr>
      <vt:lpstr>메타시스템 구축 프로젝트 (업그레이드)</vt:lpstr>
      <vt:lpstr>■ GSMETA 사용 설명서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메타시스템 구축 프로젝트 (업그레이드)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강지영/책임/DXT센터 클라우드솔루션실 홈&amp;오피스Task(jy.kang@lge.com)</dc:creator>
  <cp:lastModifiedBy>문광모/클라우드팀</cp:lastModifiedBy>
  <cp:revision>737</cp:revision>
  <dcterms:created xsi:type="dcterms:W3CDTF">2021-04-30T04:10:30Z</dcterms:created>
  <dcterms:modified xsi:type="dcterms:W3CDTF">2022-08-03T04:43:45Z</dcterms:modified>
</cp:coreProperties>
</file>